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93"/>
  </p:notesMasterIdLst>
  <p:handoutMasterIdLst>
    <p:handoutMasterId r:id="rId94"/>
  </p:handoutMasterIdLst>
  <p:sldIdLst>
    <p:sldId id="273" r:id="rId2"/>
    <p:sldId id="543" r:id="rId3"/>
    <p:sldId id="568" r:id="rId4"/>
    <p:sldId id="620" r:id="rId5"/>
    <p:sldId id="639" r:id="rId6"/>
    <p:sldId id="623" r:id="rId7"/>
    <p:sldId id="624" r:id="rId8"/>
    <p:sldId id="625" r:id="rId9"/>
    <p:sldId id="638" r:id="rId10"/>
    <p:sldId id="632" r:id="rId11"/>
    <p:sldId id="622" r:id="rId12"/>
    <p:sldId id="621" r:id="rId13"/>
    <p:sldId id="634" r:id="rId14"/>
    <p:sldId id="633" r:id="rId15"/>
    <p:sldId id="628" r:id="rId16"/>
    <p:sldId id="627" r:id="rId17"/>
    <p:sldId id="629" r:id="rId18"/>
    <p:sldId id="641" r:id="rId19"/>
    <p:sldId id="642" r:id="rId20"/>
    <p:sldId id="643" r:id="rId21"/>
    <p:sldId id="644" r:id="rId22"/>
    <p:sldId id="550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99" r:id="rId32"/>
    <p:sldId id="570" r:id="rId33"/>
    <p:sldId id="559" r:id="rId34"/>
    <p:sldId id="569" r:id="rId35"/>
    <p:sldId id="572" r:id="rId36"/>
    <p:sldId id="586" r:id="rId37"/>
    <p:sldId id="574" r:id="rId38"/>
    <p:sldId id="575" r:id="rId39"/>
    <p:sldId id="576" r:id="rId40"/>
    <p:sldId id="577" r:id="rId41"/>
    <p:sldId id="578" r:id="rId42"/>
    <p:sldId id="579" r:id="rId43"/>
    <p:sldId id="600" r:id="rId44"/>
    <p:sldId id="580" r:id="rId45"/>
    <p:sldId id="594" r:id="rId46"/>
    <p:sldId id="597" r:id="rId47"/>
    <p:sldId id="598" r:id="rId48"/>
    <p:sldId id="560" r:id="rId49"/>
    <p:sldId id="584" r:id="rId50"/>
    <p:sldId id="561" r:id="rId51"/>
    <p:sldId id="562" r:id="rId52"/>
    <p:sldId id="563" r:id="rId53"/>
    <p:sldId id="565" r:id="rId54"/>
    <p:sldId id="566" r:id="rId55"/>
    <p:sldId id="564" r:id="rId56"/>
    <p:sldId id="571" r:id="rId57"/>
    <p:sldId id="567" r:id="rId58"/>
    <p:sldId id="585" r:id="rId59"/>
    <p:sldId id="587" r:id="rId60"/>
    <p:sldId id="601" r:id="rId61"/>
    <p:sldId id="588" r:id="rId62"/>
    <p:sldId id="589" r:id="rId63"/>
    <p:sldId id="590" r:id="rId64"/>
    <p:sldId id="591" r:id="rId65"/>
    <p:sldId id="592" r:id="rId66"/>
    <p:sldId id="595" r:id="rId67"/>
    <p:sldId id="593" r:id="rId68"/>
    <p:sldId id="596" r:id="rId69"/>
    <p:sldId id="583" r:id="rId70"/>
    <p:sldId id="602" r:id="rId71"/>
    <p:sldId id="603" r:id="rId72"/>
    <p:sldId id="604" r:id="rId73"/>
    <p:sldId id="549" r:id="rId74"/>
    <p:sldId id="581" r:id="rId75"/>
    <p:sldId id="582" r:id="rId76"/>
    <p:sldId id="605" r:id="rId77"/>
    <p:sldId id="607" r:id="rId78"/>
    <p:sldId id="606" r:id="rId79"/>
    <p:sldId id="608" r:id="rId80"/>
    <p:sldId id="609" r:id="rId81"/>
    <p:sldId id="610" r:id="rId82"/>
    <p:sldId id="611" r:id="rId83"/>
    <p:sldId id="612" r:id="rId84"/>
    <p:sldId id="613" r:id="rId85"/>
    <p:sldId id="614" r:id="rId86"/>
    <p:sldId id="615" r:id="rId87"/>
    <p:sldId id="616" r:id="rId88"/>
    <p:sldId id="617" r:id="rId89"/>
    <p:sldId id="618" r:id="rId90"/>
    <p:sldId id="619" r:id="rId91"/>
    <p:sldId id="544" r:id="rId9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33"/>
    <a:srgbClr val="FF6699"/>
    <a:srgbClr val="99CC00"/>
    <a:srgbClr val="FF9900"/>
    <a:srgbClr val="0099B0"/>
    <a:srgbClr val="90061A"/>
    <a:srgbClr val="CCFF66"/>
    <a:srgbClr val="FF4B21"/>
    <a:srgbClr val="FF3434"/>
    <a:srgbClr val="FFE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37" autoAdjust="0"/>
  </p:normalViewPr>
  <p:slideViewPr>
    <p:cSldViewPr showGuides="1">
      <p:cViewPr varScale="1">
        <p:scale>
          <a:sx n="67" d="100"/>
          <a:sy n="67" d="100"/>
        </p:scale>
        <p:origin x="165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FE14F3-AB9E-4F0C-B083-3E95D4820C4D}" type="datetime1">
              <a:rPr lang="en-US" altLang="en-US"/>
              <a:pPr/>
              <a:t>2/8/2016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F455F18-D6B9-4E6B-B4D2-8C4C6A1A6F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42522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EDC8B9-25D6-4705-A49B-B89D29B0BE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251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9BE4DAF-E37E-46C8-901E-B5DA36289EE7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98693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 sz="1500" dirty="0" smtClean="0"/>
              <a:t>* This means 2 things for writing comments: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* Don't just repeat what's obvious from the code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* Do think about what's not obvious (low level and high level):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* The units for variables, invariants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* Design issues that went through your mind while you were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  writing the code: </a:t>
            </a:r>
            <a:r>
              <a:rPr lang="en-US" altLang="en-US" sz="1500" i="1" dirty="0" smtClean="0"/>
              <a:t>why </a:t>
            </a:r>
            <a:r>
              <a:rPr lang="en-US" altLang="en-US" sz="1500" dirty="0" smtClean="0"/>
              <a:t>the code is written this way.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* Subtle problems that required a particular implementation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* Abstractions: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  * Goal is to write classes and other code that hides complexity: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    easier to use than to write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  * Abstractions won't be obvious from implementation; comments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    should describe these (should be simple).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  * For example, what do I need to know to invoke a procedure?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    I shouldn't have to read the code of a procedure before calling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      it.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 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* "Obvious" refers to someone who will come along later and read your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  code, not you.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 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altLang="en-US" sz="1500" dirty="0" smtClean="0"/>
              <a:t>Must write comments as you code; if you come back later you will</a:t>
            </a:r>
          </a:p>
          <a:p>
            <a:pPr>
              <a:lnSpc>
                <a:spcPct val="80000"/>
              </a:lnSpc>
            </a:pPr>
            <a:r>
              <a:rPr lang="en-US" altLang="en-US" sz="1500" dirty="0" smtClean="0"/>
              <a:t>have forgotten the design ideas, so comments will mimic the code. </a:t>
            </a:r>
          </a:p>
          <a:p>
            <a:pPr>
              <a:lnSpc>
                <a:spcPct val="80000"/>
              </a:lnSpc>
            </a:pPr>
            <a:endParaRPr lang="en-US" altLang="en-US" sz="1500" dirty="0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9AB3538-5FDC-4541-A63A-E021ABFC94CB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0267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* Most software is poorly documented</a:t>
            </a:r>
          </a:p>
          <a:p>
            <a:r>
              <a:rPr lang="en-US" altLang="en-US" smtClean="0"/>
              <a:t>  * A lot of code has no comments at all</a:t>
            </a:r>
          </a:p>
          <a:p>
            <a:r>
              <a:rPr lang="en-US" altLang="en-US" smtClean="0"/>
              <a:t>  * Many open source projects set a very bad example</a:t>
            </a:r>
          </a:p>
          <a:p>
            <a:r>
              <a:rPr lang="en-US" altLang="en-US" smtClean="0"/>
              <a:t>  * When present, comments often not helpful</a:t>
            </a:r>
          </a:p>
          <a:p>
            <a:r>
              <a:rPr lang="en-US" altLang="en-US" smtClean="0"/>
              <a:t>  * Many people think comments are a bad idea</a:t>
            </a:r>
          </a:p>
          <a:p>
            <a:r>
              <a:rPr lang="en-US" altLang="en-US" smtClean="0"/>
              <a:t>    * Not useful</a:t>
            </a:r>
          </a:p>
          <a:p>
            <a:r>
              <a:rPr lang="en-US" altLang="en-US" smtClean="0"/>
              <a:t>    * Out of date</a:t>
            </a:r>
          </a:p>
          <a:p>
            <a:r>
              <a:rPr lang="en-US" altLang="en-US" smtClean="0"/>
              <a:t>    * Clutter the code</a:t>
            </a:r>
          </a:p>
          <a:p>
            <a:r>
              <a:rPr lang="en-US" altLang="en-US" smtClean="0"/>
              <a:t>    * "Just let me read the code!"</a:t>
            </a:r>
          </a:p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99B2DA6-8E28-4CFC-B1D8-87F9F31113A2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36784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* The biggest problem is that most people don't know how to write comments.</a:t>
            </a:r>
          </a:p>
          <a:p>
            <a:r>
              <a:rPr lang="en-US" altLang="en-US" dirty="0" smtClean="0"/>
              <a:t> </a:t>
            </a:r>
          </a:p>
          <a:p>
            <a:r>
              <a:rPr lang="en-US" altLang="en-US" dirty="0" smtClean="0"/>
              <a:t>* "My code is self-documenting" (one of the great lies)</a:t>
            </a:r>
          </a:p>
          <a:p>
            <a:r>
              <a:rPr lang="en-US" altLang="en-US" dirty="0" smtClean="0"/>
              <a:t> </a:t>
            </a:r>
          </a:p>
          <a:p>
            <a:pPr>
              <a:buFontTx/>
              <a:buChar char="•"/>
            </a:pPr>
            <a:r>
              <a:rPr lang="en-US" altLang="en-US" dirty="0" smtClean="0"/>
              <a:t>There are many other facets of writing good documentation, but  this one rule will get you most of the way.</a:t>
            </a:r>
          </a:p>
          <a:p>
            <a:endParaRPr lang="en-US" altLang="en-US" dirty="0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4B7826C-9998-4CC0-8B15-58C8A98F0F47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99282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9FA55BD-56FE-4EAB-BD67-BB5CFD1F44DA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51790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8165391-153D-4018-8750-E2BB0C91F1D1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94933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86A50A5-FED3-40D6-8BEA-9C87B978A885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90637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7488CF1-E9EC-4C08-98F5-AE30C4B50DBF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55578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8278469-5E0B-40CB-AD25-3E1AC13C11E6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92307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Dave Patterson created this image</a:t>
            </a:r>
          </a:p>
          <a:p>
            <a:r>
              <a:rPr lang="en-US" altLang="en-US" dirty="0" smtClean="0"/>
              <a:t>Ideas</a:t>
            </a:r>
            <a:r>
              <a:rPr lang="en-US" altLang="en-US" baseline="0" dirty="0" smtClean="0"/>
              <a:t> f</a:t>
            </a:r>
            <a:r>
              <a:rPr lang="en-US" altLang="en-US" dirty="0" smtClean="0"/>
              <a:t>rom CHI community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185F4A4-B6ED-44CE-BD71-F1FE17EBE0AB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12651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CBE0002-2833-4068-B7FC-3490DCE68883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23019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Code smell alerts you that something may be wrong</a:t>
            </a:r>
          </a:p>
          <a:p>
            <a:r>
              <a:rPr lang="en-US" altLang="en-US" dirty="0" smtClean="0"/>
              <a:t>20 to 60 different code smells depending on authority</a:t>
            </a:r>
          </a:p>
          <a:p>
            <a:r>
              <a:rPr lang="en-US" altLang="en-US" dirty="0" smtClean="0"/>
              <a:t>Could spend several lectures on them, but just give an idea now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Methods that don’t follow this advice will often give off several of the smells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Short – depends on language (More than 1 </a:t>
            </a:r>
            <a:r>
              <a:rPr lang="en-US" altLang="en-US" dirty="0" err="1" smtClean="0"/>
              <a:t>screenful</a:t>
            </a:r>
            <a:r>
              <a:rPr lang="en-US" altLang="en-US" dirty="0" smtClean="0"/>
              <a:t> for old 24x80 monitors) – try to do one thing, be able to look at method and quickly understand it</a:t>
            </a:r>
          </a:p>
          <a:p>
            <a:r>
              <a:rPr lang="en-US" altLang="en-US" dirty="0" smtClean="0"/>
              <a:t>	</a:t>
            </a:r>
          </a:p>
          <a:p>
            <a:r>
              <a:rPr lang="en-US" altLang="en-US" dirty="0" smtClean="0"/>
              <a:t>One thing – method may just call a bunch of other methods to do this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C9A13-91B9-46D1-B215-3E0C9AE1675D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39925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389FF3D-CAA4-49DC-8BA6-E79E23F9D390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9958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71AE3CA-0CB3-496E-B5F3-BB19182977B0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19491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1. True. We will turn behaviors</a:t>
            </a:r>
            <a:r>
              <a:rPr lang="en-US" altLang="en-US" baseline="0" dirty="0" smtClean="0"/>
              <a:t> into acceptance tests.</a:t>
            </a:r>
          </a:p>
          <a:p>
            <a:r>
              <a:rPr lang="en-US" altLang="en-US" baseline="0" dirty="0" smtClean="0"/>
              <a:t>2. False. BDD tests system behavior, not implementation.</a:t>
            </a:r>
          </a:p>
          <a:p>
            <a:r>
              <a:rPr lang="en-US" altLang="en-US" baseline="0" dirty="0" smtClean="0"/>
              <a:t>3. True. User stories are the BDD requirements.</a:t>
            </a:r>
          </a:p>
          <a:p>
            <a:r>
              <a:rPr lang="en-US" altLang="en-US" baseline="0" dirty="0" smtClean="0"/>
              <a:t>4. True. It includes the stakeholder, goal and task.</a:t>
            </a:r>
            <a:endParaRPr lang="en-US" altLang="en-US" dirty="0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3B6B617-5BA5-4E49-9CF2-419812E34F1C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33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701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Start with this 3 point scale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Why good idea?</a:t>
            </a:r>
          </a:p>
          <a:p>
            <a:pPr>
              <a:buFontTx/>
              <a:buAutoNum type="arabicParenR"/>
            </a:pPr>
            <a:r>
              <a:rPr lang="en-US" altLang="en-US" dirty="0" smtClean="0"/>
              <a:t>See what you actually accomplish in points per week vs. what you guess as optimistic programmers</a:t>
            </a:r>
          </a:p>
          <a:p>
            <a:pPr>
              <a:buFontTx/>
              <a:buAutoNum type="arabicParenR"/>
            </a:pPr>
            <a:r>
              <a:rPr lang="en-US" altLang="en-US" dirty="0" smtClean="0"/>
              <a:t>Teams learns to get  estimate difficulty of user story (gave a story 1 point but took 2 weeks; why was it hard? Learn from mistakes)</a:t>
            </a:r>
          </a:p>
          <a:p>
            <a:endParaRPr lang="en-US" altLang="en-US" dirty="0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9391094-A217-4A3A-9724-B6A45D8DC883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2657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How decide points – rock, paper, scissors – everyone says how many points a story is, and see if agree</a:t>
            </a:r>
          </a:p>
          <a:p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Go with average, but record each opinions, check later to see how well you did, why are some team members more accurate</a:t>
            </a:r>
            <a:r>
              <a:rPr lang="en-US" altLang="en-US" baseline="0" dirty="0" smtClean="0"/>
              <a:t> estimators?</a:t>
            </a:r>
            <a:endParaRPr lang="en-US" alt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D28A0E8-DA8B-4E2F-8656-27413BD9E842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46042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At Pivotal Labs, break into multiple stories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Every time there is a SW concept, someone builds a tool to implement idea to make it easy to do</a:t>
            </a: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D57DA83-46BB-4371-8DE2-74F268FC0620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30553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Pivotal Labs brought us Pivotal Tracker</a:t>
            </a:r>
          </a:p>
          <a:p>
            <a:r>
              <a:rPr lang="en-US" altLang="en-US" dirty="0" smtClean="0"/>
              <a:t>Bookkeeping for user stories, as long as doing that, might as well calculate velocity</a:t>
            </a:r>
            <a:br>
              <a:rPr lang="en-US" altLang="en-US" dirty="0" smtClean="0"/>
            </a:br>
            <a:r>
              <a:rPr lang="en-US" altLang="en-US" dirty="0" smtClean="0"/>
              <a:t>Upper right corner is team velocity (10 in this case)</a:t>
            </a:r>
          </a:p>
          <a:p>
            <a:r>
              <a:rPr lang="en-US" altLang="en-US" dirty="0" smtClean="0"/>
              <a:t>Very easy to use</a:t>
            </a:r>
          </a:p>
          <a:p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Current</a:t>
            </a:r>
          </a:p>
          <a:p>
            <a:r>
              <a:rPr lang="en-US" altLang="en-US" dirty="0" smtClean="0"/>
              <a:t>Done</a:t>
            </a:r>
          </a:p>
          <a:p>
            <a:r>
              <a:rPr lang="en-US" altLang="en-US" dirty="0" smtClean="0"/>
              <a:t>Backlog (not shown) – what work on next</a:t>
            </a:r>
          </a:p>
          <a:p>
            <a:r>
              <a:rPr lang="en-US" altLang="en-US" dirty="0" smtClean="0"/>
              <a:t>Icebox – invent more stories than will ever implement (frozen)</a:t>
            </a:r>
          </a:p>
          <a:p>
            <a:r>
              <a:rPr lang="en-US" altLang="en-US" dirty="0" smtClean="0"/>
              <a:t>Pivotal will move things from backlog to current automatically and assign people to the tasks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Top to bottom is prioritized order (except in icebox, it is random)</a:t>
            </a: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B623E7C-BAB5-42BA-9979-2054E124FF61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75228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Epic: give software engineers the big picture of where the application is in the development process with regard to big feature</a:t>
            </a:r>
          </a:p>
          <a:p>
            <a:r>
              <a:rPr lang="en-US" altLang="en-US" dirty="0" smtClean="0"/>
              <a:t>Will put into backlog with Release Point</a:t>
            </a:r>
          </a:p>
          <a:p>
            <a:r>
              <a:rPr lang="en-US" altLang="en-US" dirty="0" smtClean="0"/>
              <a:t>Tracker will estimate when Release Point looks to be</a:t>
            </a:r>
          </a:p>
          <a:p>
            <a:r>
              <a:rPr lang="en-US" altLang="en-US" dirty="0" smtClean="0"/>
              <a:t>Tell customer as go along</a:t>
            </a: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8BA1759-66D7-477E-A4C6-1914B4C5DAFD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84060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Follow scrum roles, Product owner signs off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025916-032D-4578-BE95-006CDFF514A8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660813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1.</a:t>
            </a:r>
            <a:r>
              <a:rPr lang="en-US" altLang="en-US" baseline="0" dirty="0" smtClean="0"/>
              <a:t> F</a:t>
            </a:r>
            <a:r>
              <a:rPr lang="en-US" altLang="en-US" dirty="0" smtClean="0"/>
              <a:t>alse. Since each team assigns points to user stories, you cannot use velocity to compare different teams. However, you could look at a given team over time to see if there were some iterations that were significantly less or more productive</a:t>
            </a:r>
          </a:p>
          <a:p>
            <a:r>
              <a:rPr lang="en-US" altLang="en-US" dirty="0" smtClean="0"/>
              <a:t>2. False. User stories should not be so complex that you don</a:t>
            </a:r>
            <a:r>
              <a:rPr lang="ja-JP" altLang="en-US" dirty="0" smtClean="0"/>
              <a:t>’</a:t>
            </a:r>
            <a:r>
              <a:rPr lang="en-US" altLang="ja-JP" dirty="0" smtClean="0"/>
              <a:t>t know have an approach to implementing it. If they are, you should go back to your stakeholders to refactor the user story into a set of simpler tasks that you do know how to approach</a:t>
            </a:r>
          </a:p>
          <a:p>
            <a:r>
              <a:rPr lang="en-US" altLang="en-US" dirty="0" smtClean="0"/>
              <a:t>3. False. Product owners say when done, not developers</a:t>
            </a:r>
          </a:p>
          <a:p>
            <a:r>
              <a:rPr lang="en-US" altLang="en-US" dirty="0" smtClean="0"/>
              <a:t>4. True.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Velocity is self-assessment </a:t>
            </a:r>
          </a:p>
          <a:p>
            <a:r>
              <a:rPr lang="en-US" altLang="en-US" dirty="0" smtClean="0"/>
              <a:t>Not supposed to not know what you</a:t>
            </a:r>
            <a:r>
              <a:rPr lang="ja-JP" altLang="en-US" dirty="0" smtClean="0"/>
              <a:t>’</a:t>
            </a:r>
            <a:r>
              <a:rPr lang="en-US" altLang="ja-JP" dirty="0" smtClean="0"/>
              <a:t>re doing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AC58A93-8124-43B9-96D7-C76CE71584DD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46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750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Concentrate on Abstraction since violating it rapidly makes your code start to make ugly, correlates well with other smells</a:t>
            </a:r>
          </a:p>
          <a:p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Divide and Conquer: Don’t have one method that does everything. Divide into understandable pieces, and have methods call others – I once had a main() routine that grew</a:t>
            </a:r>
            <a:r>
              <a:rPr lang="en-US" altLang="en-US" baseline="0" dirty="0" smtClean="0"/>
              <a:t> to &gt;3000 lines of code! Suffered from common problem – feature creep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Have a method that orchestrates all the work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Symptom – 1 line of code says what to do, many lines of code around it saying how to do it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One of other SOFA is too many </a:t>
            </a:r>
            <a:r>
              <a:rPr lang="en-US" altLang="en-US" baseline="0" dirty="0" smtClean="0"/>
              <a:t>a</a:t>
            </a:r>
            <a:r>
              <a:rPr lang="en-US" altLang="en-US" dirty="0" smtClean="0"/>
              <a:t>rguments – have had methods with 20+ arguments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89C6C44-DC82-4E7F-B71B-C873653FB1F3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0036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327B6CC-9D34-43F8-8032-676192A2609A}" type="slidenum">
              <a:rPr lang="en-US" altLang="en-US" sz="1200"/>
              <a:pPr eaLnBrk="1" hangingPunct="1"/>
              <a:t>48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69777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C621739-E254-417C-9280-D72EE8D57D4A}" type="slidenum">
              <a:rPr lang="en-US" altLang="en-US" sz="1200"/>
              <a:pPr eaLnBrk="1" hangingPunct="1"/>
              <a:t>50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72794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AA24E0E-3041-4D43-87CB-59611C669585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14095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78EC89C-FC50-4CD5-8D2A-898A2E826567}" type="slidenum">
              <a:rPr lang="en-US" altLang="en-US" sz="1200"/>
              <a:pPr eaLnBrk="1" hangingPunct="1"/>
              <a:t>52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89992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93EC282-1CFC-4D48-9568-1AEAA4596820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26004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altLang="en-US" dirty="0" smtClean="0"/>
              <a:t>Why add the Facebook feature? As box office manager, I think more people will go with friends and enjoy the show more.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 smtClean="0"/>
              <a:t>Why does it matter if they enjoy the show more? I think we will sell more tickets.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 smtClean="0"/>
              <a:t>Why do you want to sell more tickets? Because then the theater makes more money.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 smtClean="0"/>
              <a:t>Why does theater want to make more money? We want to make more money so that we don’t go out of business.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 smtClean="0"/>
              <a:t>Why does it matter that theater is in business next year? If not, I have no job.</a:t>
            </a: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4D61EAE-5937-479F-9EFE-5C96371F37A4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36172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E876C7C-A82F-45A2-AEDF-281C6007032F}" type="slidenum">
              <a:rPr lang="en-US" altLang="en-US" sz="1200"/>
              <a:pPr eaLnBrk="1" hangingPunct="1"/>
              <a:t>55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01234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1. Covers all of SMART aspects.</a:t>
            </a:r>
          </a:p>
          <a:p>
            <a:r>
              <a:rPr lang="en-US" altLang="en-US" dirty="0" smtClean="0"/>
              <a:t>2. Least SMART,</a:t>
            </a:r>
            <a:r>
              <a:rPr lang="en-US" altLang="en-US" baseline="0" dirty="0" smtClean="0"/>
              <a:t> no quantitative metric, e.g. response time &lt; 3 seconds</a:t>
            </a:r>
            <a:endParaRPr lang="en-US" altLang="en-US" dirty="0" smtClean="0"/>
          </a:p>
          <a:p>
            <a:r>
              <a:rPr lang="en-US" altLang="en-US" dirty="0" smtClean="0"/>
              <a:t>3. Covers all of SMART aspects.</a:t>
            </a:r>
          </a:p>
          <a:p>
            <a:r>
              <a:rPr lang="en-US" altLang="en-US" dirty="0" smtClean="0"/>
              <a:t>4. Covers all of SMART aspects.</a:t>
            </a: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1C87997-40BD-4E70-9757-9ABA9CCB50CA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57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13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DC8B9-25D6-4705-A49B-B89D29B0BEE5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6735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1. True. Easy to change, so more people willing to</a:t>
            </a:r>
            <a:r>
              <a:rPr lang="en-US" altLang="en-US" baseline="0" dirty="0" smtClean="0"/>
              <a:t> give inputs.</a:t>
            </a:r>
            <a:endParaRPr lang="en-US" altLang="en-US" dirty="0" smtClean="0"/>
          </a:p>
          <a:p>
            <a:r>
              <a:rPr lang="en-US" altLang="en-US" dirty="0" smtClean="0"/>
              <a:t>2. True. Get all</a:t>
            </a:r>
            <a:r>
              <a:rPr lang="en-US" altLang="en-US" baseline="0" dirty="0" smtClean="0"/>
              <a:t> of the views, view elements and view relationships correct before coding.</a:t>
            </a:r>
            <a:endParaRPr lang="en-US" altLang="en-US" dirty="0" smtClean="0"/>
          </a:p>
          <a:p>
            <a:r>
              <a:rPr lang="en-US" altLang="en-US" dirty="0" smtClean="0"/>
              <a:t>3. True. A user story talks about interacting</a:t>
            </a:r>
            <a:r>
              <a:rPr lang="en-US" altLang="en-US" baseline="0" dirty="0" smtClean="0"/>
              <a:t> with the system, therefore there must be a UI.</a:t>
            </a:r>
            <a:endParaRPr lang="en-US" altLang="en-US" dirty="0" smtClean="0"/>
          </a:p>
          <a:p>
            <a:r>
              <a:rPr lang="en-US" altLang="en-US" dirty="0" smtClean="0"/>
              <a:t>4. False. Lo-Fi takes </a:t>
            </a:r>
            <a:r>
              <a:rPr lang="en-US" altLang="en-US" i="1" dirty="0" smtClean="0"/>
              <a:t>less</a:t>
            </a:r>
            <a:r>
              <a:rPr lang="en-US" altLang="en-US" dirty="0" smtClean="0"/>
              <a:t> time than building a prototype.</a:t>
            </a: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AD61BE1-ECAB-4029-B021-D7B764F681A7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67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9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If behavior really depends on lots of arguments, then lots to test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Also makes it hard to mock/stub if many </a:t>
            </a:r>
            <a:r>
              <a:rPr lang="en-US" altLang="en-US" dirty="0" err="1" smtClean="0"/>
              <a:t>args</a:t>
            </a:r>
            <a:r>
              <a:rPr lang="en-US" altLang="en-US" dirty="0" smtClean="0"/>
              <a:t> interact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Boolean – made 1 method harder to test than 2 methods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EC729A9-52D4-48A7-91AF-333B0A6A6F4E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81907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1. False. Pivotal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offers customers a contract that they sign, but it is primarily a promise to pay Pivotal for its best effort over to make the customer happy for a limited range of time.</a:t>
            </a:r>
          </a:p>
          <a:p>
            <a:r>
              <a:rPr lang="en-US" altLang="en-US" dirty="0" smtClean="0"/>
              <a:t>2. False. A project may have multiple pairs, depending on</a:t>
            </a:r>
            <a:r>
              <a:rPr lang="en-US" altLang="en-US" baseline="0" dirty="0" smtClean="0"/>
              <a:t> the most efficient team size for the project.</a:t>
            </a:r>
          </a:p>
          <a:p>
            <a:r>
              <a:rPr lang="en-US" altLang="en-US" dirty="0" smtClean="0"/>
              <a:t>3. True. Project</a:t>
            </a:r>
            <a:r>
              <a:rPr lang="en-US" altLang="en-US" baseline="0" dirty="0" smtClean="0"/>
              <a:t> bids are based on the estimated cost per week and number of weeks.</a:t>
            </a:r>
            <a:endParaRPr lang="en-US" altLang="en-US" dirty="0" smtClean="0"/>
          </a:p>
          <a:p>
            <a:r>
              <a:rPr lang="en-US" altLang="en-US" dirty="0" smtClean="0"/>
              <a:t>4. False. – 84% to 90% of projects are late and/or over budget</a:t>
            </a: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AC23EA4-95D7-4BDC-BA47-8B32887ECADF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74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1915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1-4 at start of Waterfall, at start of Spiral/RUP</a:t>
            </a:r>
            <a:r>
              <a:rPr lang="en-US" baseline="0" dirty="0" smtClean="0"/>
              <a:t> iterations</a:t>
            </a:r>
          </a:p>
          <a:p>
            <a:r>
              <a:rPr lang="en-US" baseline="0" dirty="0" smtClean="0"/>
              <a:t>5-6 deal with changing requirements over time</a:t>
            </a:r>
          </a:p>
          <a:p>
            <a:r>
              <a:rPr lang="en-US" baseline="0" dirty="0" smtClean="0"/>
              <a:t>7 needed for P&amp;D, but not BDD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DC8B9-25D6-4705-A49B-B89D29B0BEE5}" type="slidenum">
              <a:rPr lang="en-US" altLang="en-US" smtClean="0"/>
              <a:pPr/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5003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Functional – features, “add a movie”</a:t>
            </a:r>
          </a:p>
          <a:p>
            <a:r>
              <a:rPr lang="en-US" altLang="en-US" dirty="0" smtClean="0"/>
              <a:t>Non-functional – performance goal (</a:t>
            </a:r>
            <a:r>
              <a:rPr lang="en-US" altLang="en-US" dirty="0" err="1" smtClean="0"/>
              <a:t>eg</a:t>
            </a:r>
            <a:r>
              <a:rPr lang="en-US" altLang="en-US" dirty="0" smtClean="0"/>
              <a:t>/. 99% responses) &lt; 1 sec;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dependability goal (4 9s);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security</a:t>
            </a:r>
          </a:p>
          <a:p>
            <a:r>
              <a:rPr lang="en-US" altLang="en-US" dirty="0" smtClean="0"/>
              <a:t>UML – Unified Modeling Language</a:t>
            </a: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3623A41-A8C9-4028-BA72-EA17678A52E2}" type="slidenum">
              <a:rPr lang="en-US" altLang="en-US" sz="1200"/>
              <a:pPr eaLnBrk="1" hangingPunct="1"/>
              <a:t>79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413659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PERT – program/project evaluation and review technique, finds longest path through directed acyclic graph (DAG)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DC8B9-25D6-4705-A49B-B89D29B0BEE5}" type="slidenum">
              <a:rPr lang="en-US" altLang="en-US" smtClean="0"/>
              <a:pPr/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3334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J2EE – Java 2 Platform – Enterprise Edition</a:t>
            </a:r>
          </a:p>
          <a:p>
            <a:r>
              <a:rPr lang="en-US" dirty="0" smtClean="0"/>
              <a:t>RDB</a:t>
            </a:r>
            <a:r>
              <a:rPr lang="en-US" baseline="0" dirty="0" smtClean="0"/>
              <a:t> – relational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DC8B9-25D6-4705-A49B-B89D29B0BEE5}" type="slidenum">
              <a:rPr lang="en-US" altLang="en-US" smtClean="0"/>
              <a:pPr/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5663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1. True. </a:t>
            </a:r>
          </a:p>
          <a:p>
            <a:r>
              <a:rPr lang="en-US" altLang="en-US" dirty="0" smtClean="0"/>
              <a:t>2. True.</a:t>
            </a:r>
          </a:p>
          <a:p>
            <a:r>
              <a:rPr lang="en-US" altLang="en-US" dirty="0" smtClean="0"/>
              <a:t>3. False. Agile ensures requirements via Behavior Driven Design by turning user stories into acceptance tests</a:t>
            </a:r>
          </a:p>
          <a:p>
            <a:r>
              <a:rPr lang="en-US" altLang="en-US" dirty="0" smtClean="0"/>
              <a:t>4. True.</a:t>
            </a: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2E1962E-7076-4FA7-B48A-6DE706AFD5B2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89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5798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DC8B9-25D6-4705-A49B-B89D29B0BEE5}" type="slidenum">
              <a:rPr lang="en-US" altLang="en-US" smtClean="0"/>
              <a:pPr/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9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A little Ruby goes a long way; if you stare at it a long time and can’t figure it out, its too long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Not DRY (y+1)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Uncommunicative variable</a:t>
            </a:r>
            <a:r>
              <a:rPr lang="en-US" altLang="en-US" baseline="0" dirty="0" smtClean="0"/>
              <a:t> names</a:t>
            </a:r>
            <a:endParaRPr lang="en-US" altLang="en-US" dirty="0" smtClean="0"/>
          </a:p>
          <a:p>
            <a:r>
              <a:rPr lang="en-US" altLang="en-US" dirty="0" smtClean="0"/>
              <a:t>- Suppose Hebrew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calendar, suppose not Gregorian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D3DB79D-14E3-4DE1-8F83-358B91E53B32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548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Branching terms are :and, :case, :else, :if, :or, :rescue, :until, :when, :while</a:t>
            </a:r>
          </a:p>
          <a:p>
            <a:r>
              <a:rPr lang="en-US" altLang="en-US" dirty="0" smtClean="0"/>
              <a:t>NIST – reference</a:t>
            </a:r>
            <a:r>
              <a:rPr lang="en-US" altLang="en-US" baseline="0" dirty="0" smtClean="0"/>
              <a:t> standards, e.g. the keeper of the second, meter, kilogram; standards for federal government contracts</a:t>
            </a:r>
            <a:endParaRPr lang="en-US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23F5670-02B5-49C0-9F40-F6450D587010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11983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A graphical measurement of the number of possible paths through the normal flow of a program</a:t>
            </a:r>
          </a:p>
          <a:p>
            <a:r>
              <a:rPr lang="en-US" altLang="en-US" dirty="0" smtClean="0"/>
              <a:t>Node is basic block</a:t>
            </a:r>
          </a:p>
          <a:p>
            <a:r>
              <a:rPr lang="en-US" altLang="en-US" dirty="0" smtClean="0"/>
              <a:t>Connected components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Also called McCabe Complexity, after the inventor</a:t>
            </a:r>
          </a:p>
          <a:p>
            <a:endParaRPr lang="en-US" altLang="en-US" dirty="0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C9B03C5-0E91-43B2-8FBD-5D6A62E0E589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9602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  <a:p>
            <a:r>
              <a:rPr lang="en-US" altLang="en-US" smtClean="0"/>
              <a:t>Several tools point to difficulties than get your attention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38B91B-1F7C-4E4C-81DC-51CDDD42BF20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31246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 dirty="0" smtClean="0"/>
              <a:t>Opinion vs. fact, so can make arguments for several, and could come up with counterexamples for specific programs why one is more important than the other</a:t>
            </a:r>
          </a:p>
          <a:p>
            <a:pPr>
              <a:buFontTx/>
              <a:buNone/>
            </a:pPr>
            <a:r>
              <a:rPr lang="en-US" altLang="en-US" dirty="0" smtClean="0"/>
              <a:t>1. False. Long and straight-line could still be easy to test</a:t>
            </a:r>
          </a:p>
          <a:p>
            <a:pPr>
              <a:buFontTx/>
              <a:buNone/>
            </a:pPr>
            <a:r>
              <a:rPr lang="en-US" altLang="en-US" baseline="0" dirty="0" smtClean="0"/>
              <a:t>2. False.</a:t>
            </a:r>
            <a:r>
              <a:rPr lang="en-US" altLang="en-US" dirty="0" smtClean="0"/>
              <a:t> If doing multiple things, but each is simple, could still be easy to test</a:t>
            </a:r>
          </a:p>
          <a:p>
            <a:pPr>
              <a:buFontTx/>
              <a:buNone/>
            </a:pPr>
            <a:r>
              <a:rPr lang="en-US" altLang="en-US" dirty="0" smtClean="0"/>
              <a:t>3. True. The more arguments, the larger the input space,</a:t>
            </a:r>
            <a:r>
              <a:rPr lang="en-US" altLang="en-US" baseline="0" dirty="0" smtClean="0"/>
              <a:t> so the </a:t>
            </a:r>
            <a:r>
              <a:rPr lang="en-US" altLang="en-US" dirty="0" smtClean="0"/>
              <a:t>harder to test</a:t>
            </a:r>
          </a:p>
          <a:p>
            <a:r>
              <a:rPr lang="en-US" altLang="en-US" dirty="0" smtClean="0"/>
              <a:t>     (could be lot of </a:t>
            </a:r>
            <a:r>
              <a:rPr lang="en-US" altLang="en-US" dirty="0" err="1" smtClean="0"/>
              <a:t>args</a:t>
            </a:r>
            <a:r>
              <a:rPr lang="en-US" altLang="en-US" dirty="0" smtClean="0"/>
              <a:t> just go to one easy-to-test formula, OK, but probably should be own new class, that can test separately)</a:t>
            </a:r>
          </a:p>
          <a:p>
            <a:r>
              <a:rPr lang="en-US" altLang="en-US" dirty="0" smtClean="0"/>
              <a:t>4.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False. One level abstraction means easier to understand, but not necessarily easier to test</a:t>
            </a:r>
          </a:p>
          <a:p>
            <a:endParaRPr lang="en-US" altLang="en-US" dirty="0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CE508D3-E082-4042-B94A-8BBBAFE63EF6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16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36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286000" y="6705600"/>
            <a:ext cx="4419600" cy="152400"/>
          </a:xfrm>
          <a:prstGeom prst="rect">
            <a:avLst/>
          </a:prstGeom>
          <a:gradFill rotWithShape="1">
            <a:gsLst>
              <a:gs pos="0">
                <a:srgbClr val="00204E"/>
              </a:gs>
              <a:gs pos="50000">
                <a:schemeClr val="bg1"/>
              </a:gs>
              <a:gs pos="100000">
                <a:srgbClr val="00204E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705600"/>
            <a:ext cx="2286000" cy="152400"/>
          </a:xfrm>
          <a:prstGeom prst="rect">
            <a:avLst/>
          </a:prstGeom>
          <a:solidFill>
            <a:srgbClr val="00204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cs typeface="ＭＳ Ｐゴシック" charset="-128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6705600" y="6705600"/>
            <a:ext cx="2438400" cy="152400"/>
          </a:xfrm>
          <a:prstGeom prst="rect">
            <a:avLst/>
          </a:prstGeom>
          <a:solidFill>
            <a:srgbClr val="00204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cs typeface="ＭＳ Ｐゴシック" charset="-128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204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D814CF-8D40-480D-92D6-4909B8A785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4033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0" y="6781800"/>
          <a:ext cx="9144000" cy="8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1" name="Image" r:id="rId3" imgW="10057143" imgH="1269841" progId="Photoshop.Image.7">
                  <p:embed/>
                </p:oleObj>
              </mc:Choice>
              <mc:Fallback>
                <p:oleObj name="Image" r:id="rId3" imgW="10057143" imgH="126984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781800"/>
                        <a:ext cx="9144000" cy="8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0" y="1220788"/>
            <a:ext cx="9144000" cy="0"/>
          </a:xfrm>
          <a:prstGeom prst="line">
            <a:avLst/>
          </a:prstGeom>
          <a:noFill/>
          <a:ln w="25400">
            <a:solidFill>
              <a:srgbClr val="00206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49E6F4-EE30-44C5-9F30-F484D22DFF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341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0" y="6781800"/>
          <a:ext cx="9144000" cy="8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05" name="Image" r:id="rId3" imgW="10057143" imgH="1269841" progId="Photoshop.Image.7">
                  <p:embed/>
                </p:oleObj>
              </mc:Choice>
              <mc:Fallback>
                <p:oleObj name="Image" r:id="rId3" imgW="10057143" imgH="126984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781800"/>
                        <a:ext cx="9144000" cy="8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>
            <a:off x="0" y="1220788"/>
            <a:ext cx="9144000" cy="0"/>
          </a:xfrm>
          <a:prstGeom prst="line">
            <a:avLst/>
          </a:prstGeom>
          <a:noFill/>
          <a:ln w="25400">
            <a:solidFill>
              <a:srgbClr val="00206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DA1404-926F-4193-A729-441FA40205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11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0" y="6781800"/>
          <a:ext cx="9144000" cy="8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29" name="Image" r:id="rId3" imgW="10057143" imgH="1269841" progId="Photoshop.Image.7">
                  <p:embed/>
                </p:oleObj>
              </mc:Choice>
              <mc:Fallback>
                <p:oleObj name="Image" r:id="rId3" imgW="10057143" imgH="126984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781800"/>
                        <a:ext cx="9144000" cy="8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18E668-9946-4269-9CDC-CB017AC3AB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245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0"/>
            <a:ext cx="792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85344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611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Helvetica" charset="0"/>
              </a:defRPr>
            </a:lvl1pPr>
          </a:lstStyle>
          <a:p>
            <a:fld id="{4E13EDF7-6F9B-4A31-A2BF-2C7ECD945B0D}" type="slidenum">
              <a:rPr lang="en-US" altLang="en-US"/>
              <a:pPr/>
              <a:t>‹#›</a:t>
            </a:fld>
            <a:endParaRPr lang="en-US" alt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6781800"/>
          <a:ext cx="9144000" cy="8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Image" r:id="rId7" imgW="10057143" imgH="1269841" progId="Photoshop.Image.7">
                  <p:embed/>
                </p:oleObj>
              </mc:Choice>
              <mc:Fallback>
                <p:oleObj name="Image" r:id="rId7" imgW="10057143" imgH="1269841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781800"/>
                        <a:ext cx="9144000" cy="8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914400" y="1219200"/>
            <a:ext cx="8229600" cy="1588"/>
          </a:xfrm>
          <a:prstGeom prst="line">
            <a:avLst/>
          </a:prstGeom>
          <a:noFill/>
          <a:ln w="25400">
            <a:solidFill>
              <a:srgbClr val="00206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32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1850"/>
            <a:ext cx="9906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2D2D8A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2D2D8A"/>
          </a:solidFill>
          <a:latin typeface="Helvetic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2D2D8A"/>
          </a:solidFill>
          <a:latin typeface="Helvetic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2D2D8A"/>
          </a:solidFill>
          <a:latin typeface="Helvetic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2D2D8A"/>
          </a:solidFill>
          <a:latin typeface="Helvetic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CC33"/>
          </a:solidFill>
          <a:latin typeface="Helvetica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CC33"/>
          </a:solidFill>
          <a:latin typeface="Helvetica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CC33"/>
          </a:solidFill>
          <a:latin typeface="Helvetica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CC33"/>
          </a:solidFill>
          <a:latin typeface="Helvetic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hyperlink" Target="http://creativecommons.org/licenses/by-nc-sa/3.0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stebin.com/gtQ7QcHu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wmf"/><Relationship Id="rId4" Type="http://schemas.openxmlformats.org/officeDocument/2006/relationships/hyperlink" Target="http://creativecommons.org/licenses/by-nc-sa/3.0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SOFA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BDD</a:t>
            </a: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AE744C8-856C-4296-A4E9-C4C68714C018}" type="slidenum">
              <a:rPr lang="en-US" altLang="en-US" sz="1400">
                <a:latin typeface="Helvetica" charset="0"/>
              </a:rPr>
              <a:pPr eaLnBrk="1" hangingPunct="1"/>
              <a:t>1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8196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8197" name="TextBox 5"/>
          <p:cNvSpPr txBox="1">
            <a:spLocks noChangeArrowheads="1"/>
          </p:cNvSpPr>
          <p:nvPr/>
        </p:nvSpPr>
        <p:spPr bwMode="auto">
          <a:xfrm>
            <a:off x="2743200" y="6248400"/>
            <a:ext cx="3657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200">
                <a:latin typeface="Arial Narrow" charset="0"/>
              </a:rPr>
              <a:t>© 2013 Armando Fox &amp; David Patterson, all rights reserved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Quantitative: ABC Complexity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839200" cy="4754563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Counts </a:t>
            </a:r>
            <a:r>
              <a:rPr lang="en-US" altLang="en-US" u="sng" dirty="0" smtClean="0">
                <a:solidFill>
                  <a:srgbClr val="FF0000"/>
                </a:solidFill>
                <a:ea typeface="ＭＳ Ｐゴシック" charset="-128"/>
              </a:rPr>
              <a:t>A</a:t>
            </a:r>
            <a:r>
              <a:rPr lang="en-US" altLang="en-US" dirty="0" smtClean="0">
                <a:ea typeface="ＭＳ Ｐゴシック" charset="-128"/>
              </a:rPr>
              <a:t>ssignments, </a:t>
            </a:r>
            <a:r>
              <a:rPr lang="en-US" altLang="en-US" u="sng" dirty="0" smtClean="0">
                <a:solidFill>
                  <a:srgbClr val="FF0000"/>
                </a:solidFill>
                <a:ea typeface="ＭＳ Ｐゴシック" charset="-128"/>
              </a:rPr>
              <a:t>B</a:t>
            </a:r>
            <a:r>
              <a:rPr lang="en-US" altLang="en-US" dirty="0" smtClean="0">
                <a:ea typeface="ＭＳ Ｐゴシック" charset="-128"/>
              </a:rPr>
              <a:t>ranches, </a:t>
            </a:r>
            <a:r>
              <a:rPr lang="en-US" altLang="en-US" u="sng" dirty="0" smtClean="0">
                <a:solidFill>
                  <a:srgbClr val="FF0000"/>
                </a:solidFill>
                <a:ea typeface="ＭＳ Ｐゴシック" charset="-128"/>
              </a:rPr>
              <a:t>C</a:t>
            </a:r>
            <a:r>
              <a:rPr lang="en-US" altLang="en-US" dirty="0" smtClean="0">
                <a:ea typeface="ＭＳ Ｐゴシック" charset="-128"/>
              </a:rPr>
              <a:t>onditions</a:t>
            </a:r>
          </a:p>
          <a:p>
            <a:r>
              <a:rPr lang="en-US" altLang="en-US" dirty="0" smtClean="0">
                <a:ea typeface="ＭＳ Ｐゴシック" charset="-128"/>
              </a:rPr>
              <a:t>Complexity Score = </a:t>
            </a:r>
            <a:r>
              <a:rPr lang="en-US" altLang="en-US" dirty="0">
                <a:ea typeface="ＭＳ Ｐゴシック" charset="-128"/>
                <a:sym typeface="Symbol" panose="05050102010706020507" pitchFamily="18" charset="2"/>
              </a:rPr>
              <a:t></a:t>
            </a:r>
            <a:r>
              <a:rPr lang="en-US" altLang="en-US" dirty="0" smtClean="0">
                <a:ea typeface="ＭＳ Ｐゴシック" charset="-128"/>
              </a:rPr>
              <a:t>(A</a:t>
            </a:r>
            <a:r>
              <a:rPr lang="en-US" altLang="en-US" baseline="30000" dirty="0" smtClean="0">
                <a:ea typeface="ＭＳ Ｐゴシック" charset="-128"/>
              </a:rPr>
              <a:t>2 + </a:t>
            </a:r>
            <a:r>
              <a:rPr lang="en-US" altLang="en-US" dirty="0" smtClean="0">
                <a:ea typeface="ＭＳ Ｐゴシック" charset="-128"/>
              </a:rPr>
              <a:t>B</a:t>
            </a:r>
            <a:r>
              <a:rPr lang="en-US" altLang="en-US" baseline="30000" dirty="0" smtClean="0">
                <a:ea typeface="ＭＳ Ｐゴシック" charset="-128"/>
              </a:rPr>
              <a:t>2 +</a:t>
            </a:r>
            <a:r>
              <a:rPr lang="en-US" altLang="en-US" dirty="0" smtClean="0">
                <a:ea typeface="ＭＳ Ｐゴシック" charset="-128"/>
              </a:rPr>
              <a:t> C</a:t>
            </a:r>
            <a:r>
              <a:rPr lang="en-US" altLang="en-US" baseline="30000" dirty="0" smtClean="0">
                <a:ea typeface="ＭＳ Ｐゴシック" charset="-128"/>
              </a:rPr>
              <a:t>2</a:t>
            </a:r>
            <a:r>
              <a:rPr lang="en-US" altLang="en-US" dirty="0" smtClean="0">
                <a:ea typeface="ＭＳ Ｐゴシック" charset="-128"/>
              </a:rPr>
              <a:t>)</a:t>
            </a:r>
          </a:p>
          <a:p>
            <a:r>
              <a:rPr lang="en-US" altLang="en-US" dirty="0" smtClean="0">
                <a:ea typeface="ＭＳ Ｐゴシック" charset="-128"/>
              </a:rPr>
              <a:t>NIST (Natl. Inst. </a:t>
            </a:r>
            <a:r>
              <a:rPr lang="en-US" altLang="en-US" dirty="0" err="1" smtClean="0">
                <a:ea typeface="ＭＳ Ｐゴシック" charset="-128"/>
              </a:rPr>
              <a:t>Stds</a:t>
            </a:r>
            <a:r>
              <a:rPr lang="en-US" altLang="en-US" dirty="0" smtClean="0">
                <a:ea typeface="ＭＳ Ｐゴシック" charset="-128"/>
              </a:rPr>
              <a:t>. &amp; Tech.): ≤20/method</a:t>
            </a:r>
          </a:p>
          <a:p>
            <a:r>
              <a:rPr lang="en-US" altLang="en-US" dirty="0" smtClean="0">
                <a:ea typeface="ＭＳ Ｐゴシック" charset="-128"/>
              </a:rPr>
              <a:t>Rails tool </a:t>
            </a:r>
            <a:r>
              <a:rPr lang="en-US" altLang="en-US" dirty="0" smtClean="0">
                <a:latin typeface="Courier" charset="0"/>
                <a:ea typeface="ＭＳ Ｐゴシック" charset="-128"/>
              </a:rPr>
              <a:t>flog</a:t>
            </a:r>
            <a:r>
              <a:rPr lang="en-US" altLang="en-US" dirty="0" smtClean="0">
                <a:ea typeface="ＭＳ Ｐゴシック" charset="-128"/>
              </a:rPr>
              <a:t> checks ABC complexity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baseline="30000" dirty="0" smtClean="0">
              <a:ea typeface="ＭＳ Ｐゴシック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1028CA3-409D-4C5B-BB1F-0DA92CDDE695}" type="slidenum">
              <a:rPr lang="en-US" altLang="en-US" sz="1400">
                <a:latin typeface="Helvetica" charset="0"/>
              </a:rPr>
              <a:pPr eaLnBrk="1" hangingPunct="1"/>
              <a:t>10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Quantitative: </a:t>
            </a:r>
            <a:r>
              <a:rPr lang="en-US" altLang="en-US" dirty="0" err="1" smtClean="0">
                <a:ea typeface="ＭＳ Ｐゴシック" charset="-128"/>
              </a:rPr>
              <a:t>Cyclomatic</a:t>
            </a:r>
            <a:r>
              <a:rPr lang="en-US" altLang="en-US" dirty="0" smtClean="0">
                <a:ea typeface="ＭＳ Ｐゴシック" charset="-128"/>
              </a:rPr>
              <a:t> Complexity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534400" cy="4754563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# of linearly-independent paths thru code = E–N+2P </a:t>
            </a:r>
            <a:r>
              <a:rPr lang="en-US" altLang="en-US" sz="2800" dirty="0" smtClean="0">
                <a:ea typeface="ＭＳ Ｐゴシック" charset="-128"/>
              </a:rPr>
              <a:t>(edges, nodes, connected components)</a:t>
            </a:r>
            <a:endParaRPr lang="en-US" altLang="en-US" dirty="0" smtClean="0">
              <a:ea typeface="ＭＳ Ｐゴシック" charset="-128"/>
            </a:endParaRPr>
          </a:p>
          <a:p>
            <a:pPr marL="0" lvl="1" indent="0">
              <a:spcBef>
                <a:spcPct val="0"/>
              </a:spcBef>
              <a:buFontTx/>
              <a:buNone/>
            </a:pPr>
            <a:r>
              <a:rPr lang="en-US" altLang="en-US" dirty="0" err="1" smtClean="0">
                <a:solidFill>
                  <a:srgbClr val="333399"/>
                </a:solidFill>
                <a:latin typeface="Lucida Sans Typewriter" charset="0"/>
                <a:ea typeface="ＭＳ Ｐゴシック" charset="-128"/>
              </a:rPr>
              <a:t>def</a:t>
            </a:r>
            <a:r>
              <a:rPr lang="en-US" altLang="en-US" dirty="0" smtClean="0">
                <a:solidFill>
                  <a:srgbClr val="333399"/>
                </a:solidFill>
                <a:latin typeface="Lucida Sans Typewriter" charset="0"/>
                <a:ea typeface="ＭＳ Ｐゴシック" charset="-128"/>
              </a:rPr>
              <a:t> </a:t>
            </a:r>
            <a:r>
              <a:rPr lang="en-US" altLang="en-US" dirty="0" err="1" smtClean="0">
                <a:solidFill>
                  <a:srgbClr val="333399"/>
                </a:solidFill>
                <a:latin typeface="Lucida Sans Typewriter" charset="0"/>
                <a:ea typeface="ＭＳ Ｐゴシック" charset="-128"/>
              </a:rPr>
              <a:t>mymeth</a:t>
            </a:r>
            <a:endParaRPr lang="en-US" altLang="en-US" dirty="0" smtClean="0">
              <a:solidFill>
                <a:srgbClr val="333399"/>
              </a:solidFill>
              <a:latin typeface="Lucida Sans Typewriter" charset="0"/>
              <a:ea typeface="ＭＳ Ｐゴシック" charset="-128"/>
            </a:endParaRPr>
          </a:p>
          <a:p>
            <a:pPr marL="0" lvl="1" indent="0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333399"/>
                </a:solidFill>
                <a:latin typeface="Lucida Sans Typewriter" charset="0"/>
                <a:ea typeface="ＭＳ Ｐゴシック" charset="-128"/>
              </a:rPr>
              <a:t>  while(...)</a:t>
            </a:r>
          </a:p>
          <a:p>
            <a:pPr marL="0" lvl="1" indent="0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333399"/>
                </a:solidFill>
                <a:latin typeface="Lucida Sans Typewriter" charset="0"/>
                <a:ea typeface="ＭＳ Ｐゴシック" charset="-128"/>
              </a:rPr>
              <a:t>    ....</a:t>
            </a:r>
          </a:p>
          <a:p>
            <a:pPr marL="0" lvl="1" indent="0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333399"/>
                </a:solidFill>
                <a:latin typeface="Lucida Sans Typewriter" charset="0"/>
                <a:ea typeface="ＭＳ Ｐゴシック" charset="-128"/>
              </a:rPr>
              <a:t>  end</a:t>
            </a:r>
          </a:p>
          <a:p>
            <a:pPr marL="0" lvl="1" indent="0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333399"/>
                </a:solidFill>
                <a:latin typeface="Lucida Sans Typewriter" charset="0"/>
                <a:ea typeface="ＭＳ Ｐゴシック" charset="-128"/>
              </a:rPr>
              <a:t>  if (...)</a:t>
            </a:r>
          </a:p>
          <a:p>
            <a:pPr marL="0" lvl="1" indent="0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333399"/>
                </a:solidFill>
                <a:latin typeface="Lucida Sans Typewriter" charset="0"/>
                <a:ea typeface="ＭＳ Ｐゴシック" charset="-128"/>
              </a:rPr>
              <a:t>    </a:t>
            </a:r>
            <a:r>
              <a:rPr lang="en-US" altLang="en-US" dirty="0" err="1" smtClean="0">
                <a:solidFill>
                  <a:srgbClr val="333399"/>
                </a:solidFill>
                <a:latin typeface="Lucida Sans Typewriter" charset="0"/>
                <a:ea typeface="ＭＳ Ｐゴシック" charset="-128"/>
              </a:rPr>
              <a:t>do_something</a:t>
            </a:r>
            <a:endParaRPr lang="en-US" altLang="en-US" dirty="0" smtClean="0">
              <a:solidFill>
                <a:srgbClr val="333399"/>
              </a:solidFill>
              <a:latin typeface="Lucida Sans Typewriter" charset="0"/>
              <a:ea typeface="ＭＳ Ｐゴシック" charset="-128"/>
            </a:endParaRPr>
          </a:p>
          <a:p>
            <a:pPr marL="0" lvl="1" indent="0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333399"/>
                </a:solidFill>
                <a:latin typeface="Lucida Sans Typewriter" charset="0"/>
                <a:ea typeface="ＭＳ Ｐゴシック" charset="-128"/>
              </a:rPr>
              <a:t>  end</a:t>
            </a:r>
          </a:p>
          <a:p>
            <a:pPr marL="0" lvl="1" indent="0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333399"/>
                </a:solidFill>
                <a:latin typeface="Lucida Sans Typewriter" charset="0"/>
                <a:ea typeface="ＭＳ Ｐゴシック" charset="-128"/>
              </a:rPr>
              <a:t>end</a:t>
            </a:r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sz="2800" dirty="0" smtClean="0">
                <a:ea typeface="ＭＳ Ｐゴシック" charset="-128"/>
              </a:rPr>
              <a:t>Here, E=9, N=8, P=1, so CC=3</a:t>
            </a:r>
          </a:p>
          <a:p>
            <a:r>
              <a:rPr lang="en-US" altLang="en-US" sz="2800" dirty="0" smtClean="0">
                <a:ea typeface="ＭＳ Ｐゴシック" charset="-128"/>
              </a:rPr>
              <a:t>NIST: ≤10/module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1D592FB-1C2A-49A3-9217-DCB76E5946D6}" type="slidenum">
              <a:rPr lang="en-US" altLang="en-US" sz="1400">
                <a:latin typeface="Helvetica" charset="0"/>
              </a:rPr>
              <a:pPr eaLnBrk="1" hangingPunct="1"/>
              <a:t>11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2458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7" r="24570"/>
          <a:stretch>
            <a:fillRect/>
          </a:stretch>
        </p:blipFill>
        <p:spPr bwMode="auto">
          <a:xfrm>
            <a:off x="4156075" y="2133600"/>
            <a:ext cx="13303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Box 5"/>
          <p:cNvSpPr txBox="1">
            <a:spLocks noChangeArrowheads="1"/>
          </p:cNvSpPr>
          <p:nvPr/>
        </p:nvSpPr>
        <p:spPr bwMode="auto">
          <a:xfrm>
            <a:off x="5715000" y="3200400"/>
            <a:ext cx="320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dirty="0"/>
              <a:t>Rails tool </a:t>
            </a:r>
            <a:r>
              <a:rPr lang="en-US" altLang="en-US" dirty="0" err="1">
                <a:latin typeface="Courier" charset="0"/>
              </a:rPr>
              <a:t>saikuro</a:t>
            </a:r>
            <a:r>
              <a:rPr lang="en-US" altLang="en-US" dirty="0">
                <a:latin typeface="Courier" charset="0"/>
              </a:rPr>
              <a:t> </a:t>
            </a:r>
            <a:r>
              <a:rPr lang="en-US" altLang="en-US" dirty="0"/>
              <a:t>calculates </a:t>
            </a:r>
            <a:r>
              <a:rPr lang="en-US" altLang="en-US" dirty="0" err="1"/>
              <a:t>cyclomatic</a:t>
            </a:r>
            <a:r>
              <a:rPr lang="en-US" altLang="en-US" dirty="0"/>
              <a:t> </a:t>
            </a:r>
            <a:r>
              <a:rPr lang="en-US" altLang="en-US" dirty="0" smtClean="0"/>
              <a:t>complexity (CC)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Quantitative: Metrics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04800" y="3429000"/>
            <a:ext cx="8534400" cy="2544763"/>
          </a:xfrm>
        </p:spPr>
        <p:txBody>
          <a:bodyPr/>
          <a:lstStyle/>
          <a:p>
            <a:r>
              <a:rPr lang="ja-JP" altLang="en-US" sz="2800" smtClean="0">
                <a:ea typeface="ＭＳ Ｐゴシック" charset="-128"/>
              </a:rPr>
              <a:t>“</a:t>
            </a:r>
            <a:r>
              <a:rPr lang="en-US" altLang="ja-JP" sz="2800" smtClean="0">
                <a:ea typeface="ＭＳ Ｐゴシック" charset="-128"/>
              </a:rPr>
              <a:t>Hotspots</a:t>
            </a:r>
            <a:r>
              <a:rPr lang="ja-JP" altLang="en-US" sz="2800" smtClean="0">
                <a:ea typeface="ＭＳ Ｐゴシック" charset="-128"/>
              </a:rPr>
              <a:t>”</a:t>
            </a:r>
            <a:r>
              <a:rPr lang="en-US" altLang="ja-JP" sz="2800" smtClean="0">
                <a:ea typeface="ＭＳ Ｐゴシック" charset="-128"/>
              </a:rPr>
              <a:t>: places where </a:t>
            </a:r>
            <a:r>
              <a:rPr lang="en-US" altLang="ja-JP" sz="2800" i="1" smtClean="0">
                <a:ea typeface="ＭＳ Ｐゴシック" charset="-128"/>
              </a:rPr>
              <a:t>multiple metrics </a:t>
            </a:r>
            <a:r>
              <a:rPr lang="en-US" altLang="ja-JP" sz="2800" smtClean="0">
                <a:ea typeface="ＭＳ Ｐゴシック" charset="-128"/>
              </a:rPr>
              <a:t>raise red flags</a:t>
            </a:r>
          </a:p>
          <a:p>
            <a:pPr lvl="1"/>
            <a:r>
              <a:rPr lang="en-US" altLang="en-US" sz="2400" smtClean="0">
                <a:ea typeface="ＭＳ Ｐゴシック" charset="-128"/>
              </a:rPr>
              <a:t>add </a:t>
            </a:r>
            <a:r>
              <a:rPr lang="en-US" altLang="en-US" sz="2000" smtClean="0">
                <a:solidFill>
                  <a:schemeClr val="accent2"/>
                </a:solidFill>
                <a:latin typeface="Lucida Sans Typewriter" charset="0"/>
                <a:ea typeface="ＭＳ Ｐゴシック" charset="-128"/>
              </a:rPr>
              <a:t>require 'metric_fu'</a:t>
            </a:r>
            <a:r>
              <a:rPr lang="en-US" altLang="en-US" sz="2400" smtClean="0">
                <a:ea typeface="ＭＳ Ｐゴシック" charset="-128"/>
              </a:rPr>
              <a:t> to </a:t>
            </a:r>
            <a:r>
              <a:rPr lang="en-US" altLang="en-US" sz="2400" b="1" smtClean="0">
                <a:solidFill>
                  <a:srgbClr val="0000FF"/>
                </a:solidFill>
                <a:latin typeface="Courier" charset="0"/>
                <a:ea typeface="ＭＳ Ｐゴシック" charset="-128"/>
              </a:rPr>
              <a:t>Rakefile</a:t>
            </a:r>
          </a:p>
          <a:p>
            <a:pPr lvl="1"/>
            <a:r>
              <a:rPr lang="en-US" altLang="en-US" sz="2400" b="1" smtClean="0">
                <a:solidFill>
                  <a:srgbClr val="0000FF"/>
                </a:solidFill>
                <a:latin typeface="Courier" charset="0"/>
                <a:ea typeface="ＭＳ Ｐゴシック" charset="-128"/>
              </a:rPr>
              <a:t>rake metrics:all</a:t>
            </a:r>
            <a:endParaRPr lang="en-US" altLang="en-US" sz="2400" smtClean="0">
              <a:ea typeface="ＭＳ Ｐゴシック" charset="-128"/>
            </a:endParaRPr>
          </a:p>
          <a:p>
            <a:r>
              <a:rPr lang="en-US" altLang="en-US" sz="2800" smtClean="0">
                <a:ea typeface="ＭＳ Ｐゴシック" charset="-128"/>
              </a:rPr>
              <a:t>Take metrics with a grain of salt</a:t>
            </a:r>
          </a:p>
          <a:p>
            <a:pPr lvl="1"/>
            <a:r>
              <a:rPr lang="en-US" altLang="en-US" sz="2400" smtClean="0">
                <a:ea typeface="ＭＳ Ｐゴシック" charset="-128"/>
              </a:rPr>
              <a:t>Like coverage, better for </a:t>
            </a:r>
            <a:r>
              <a:rPr lang="en-US" altLang="en-US" sz="2400" i="1" smtClean="0">
                <a:ea typeface="ＭＳ Ｐゴシック" charset="-128"/>
              </a:rPr>
              <a:t>identifying where improvement is needed </a:t>
            </a:r>
            <a:r>
              <a:rPr lang="en-US" altLang="en-US" sz="2400" smtClean="0">
                <a:ea typeface="ＭＳ Ｐゴシック" charset="-128"/>
              </a:rPr>
              <a:t> than for </a:t>
            </a:r>
            <a:r>
              <a:rPr lang="en-US" altLang="en-US" sz="2400" i="1" smtClean="0">
                <a:ea typeface="ＭＳ Ｐゴシック" charset="-128"/>
              </a:rPr>
              <a:t>signing off</a:t>
            </a:r>
            <a:endParaRPr lang="en-US" altLang="en-US" sz="2400" smtClean="0">
              <a:ea typeface="ＭＳ Ｐゴシック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0216F2D-F061-4865-95D1-4E6B66AD44FC}" type="slidenum">
              <a:rPr lang="en-US" altLang="en-US" sz="1400">
                <a:latin typeface="Helvetica" charset="0"/>
              </a:rPr>
              <a:pPr eaLnBrk="1" hangingPunct="1"/>
              <a:t>12</a:t>
            </a:fld>
            <a:endParaRPr lang="en-US" altLang="en-US" sz="1400">
              <a:latin typeface="Helvetica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439344"/>
              </p:ext>
            </p:extLst>
          </p:nvPr>
        </p:nvGraphicFramePr>
        <p:xfrm>
          <a:off x="304800" y="1371600"/>
          <a:ext cx="8534400" cy="1895475"/>
        </p:xfrm>
        <a:graphic>
          <a:graphicData uri="http://schemas.openxmlformats.org/drawingml/2006/table">
            <a:tbl>
              <a:tblPr/>
              <a:tblGrid>
                <a:gridCol w="2844800"/>
                <a:gridCol w="2844800"/>
                <a:gridCol w="2844800"/>
              </a:tblGrid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Metric</a:t>
                      </a: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D2D8A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Tool</a:t>
                      </a:r>
                    </a:p>
                  </a:txBody>
                  <a:tcPr marT="45713" marB="45713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D2D8A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Target score</a:t>
                      </a:r>
                    </a:p>
                  </a:txBody>
                  <a:tcPr marT="45713" marB="45713" horzOverflow="overflow">
                    <a:lnL>
                      <a:noFill/>
                    </a:lnL>
                    <a:lnR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D2D8A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Code-to-test ratio</a:t>
                      </a: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rake stats</a:t>
                      </a:r>
                    </a:p>
                  </a:txBody>
                  <a:tcPr marT="45713" marB="45713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≤ 1:2</a:t>
                      </a:r>
                    </a:p>
                  </a:txBody>
                  <a:tcPr marT="45713" marB="45713" horzOverflow="overflow">
                    <a:lnL>
                      <a:noFill/>
                    </a:lnL>
                    <a:lnR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C0 (statement) coverage</a:t>
                      </a: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SimpleCov</a:t>
                      </a:r>
                    </a:p>
                  </a:txBody>
                  <a:tcPr marT="45713" marB="45713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90%+</a:t>
                      </a:r>
                    </a:p>
                  </a:txBody>
                  <a:tcPr marT="45713" marB="45713" horzOverflow="overflow">
                    <a:lnL>
                      <a:noFill/>
                    </a:lnL>
                    <a:lnR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ABC score</a:t>
                      </a: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flog</a:t>
                      </a:r>
                    </a:p>
                  </a:txBody>
                  <a:tcPr marT="45713" marB="45713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&lt; 20/method (NIST)</a:t>
                      </a:r>
                    </a:p>
                  </a:txBody>
                  <a:tcPr marT="45713" marB="45713" horzOverflow="overflow">
                    <a:lnL>
                      <a:noFill/>
                    </a:lnL>
                    <a:lnR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CC score</a:t>
                      </a: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saikuro</a:t>
                      </a:r>
                    </a:p>
                  </a:txBody>
                  <a:tcPr marT="45713" marB="45713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37931725" indent="-37474525" defTabSz="45720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&lt; 10/method (NIST)</a:t>
                      </a:r>
                    </a:p>
                  </a:txBody>
                  <a:tcPr marT="45713" marB="45713" horzOverflow="overflow">
                    <a:lnL>
                      <a:noFill/>
                    </a:lnL>
                    <a:lnR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Leap Year &amp;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5486400"/>
          </a:xfrm>
          <a:ln>
            <a:miter lim="800000"/>
            <a:headEnd/>
            <a:tailEnd/>
          </a:ln>
        </p:spPr>
        <p:txBody>
          <a:bodyPr numCol="2"/>
          <a:lstStyle/>
          <a:p>
            <a:pPr>
              <a:buFontTx/>
              <a:buNone/>
              <a:defRPr/>
            </a:pPr>
            <a:r>
              <a:rPr lang="en-US" sz="1600" dirty="0" smtClean="0"/>
              <a:t>class </a:t>
            </a:r>
            <a:r>
              <a:rPr lang="en-US" sz="1600" dirty="0" err="1" smtClean="0"/>
              <a:t>TimeSetter</a:t>
            </a:r>
            <a:endParaRPr lang="en-US" sz="1600" dirty="0" smtClean="0"/>
          </a:p>
          <a:p>
            <a:pPr>
              <a:buFontTx/>
              <a:buNone/>
              <a:defRPr/>
            </a:pPr>
            <a:r>
              <a:rPr lang="en-US" sz="1600" dirty="0" smtClean="0"/>
              <a:t>  def </a:t>
            </a:r>
            <a:r>
              <a:rPr lang="en-US" sz="1600" dirty="0" err="1" smtClean="0"/>
              <a:t>self.convert(d</a:t>
            </a:r>
            <a:r>
              <a:rPr lang="en-US" sz="1600" dirty="0" smtClean="0"/>
              <a:t>)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</a:t>
            </a:r>
            <a:r>
              <a:rPr lang="en-US" sz="1600" dirty="0" err="1" smtClean="0"/>
              <a:t>y</a:t>
            </a:r>
            <a:r>
              <a:rPr lang="en-US" sz="1600" dirty="0" smtClean="0"/>
              <a:t> = 1980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while (</a:t>
            </a:r>
            <a:r>
              <a:rPr lang="en-US" sz="1600" dirty="0" err="1" smtClean="0"/>
              <a:t>d</a:t>
            </a:r>
            <a:r>
              <a:rPr lang="en-US" sz="1600" dirty="0" smtClean="0"/>
              <a:t> &gt; 365) do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if (</a:t>
            </a:r>
            <a:r>
              <a:rPr lang="en-US" sz="1600" dirty="0" err="1" smtClean="0"/>
              <a:t>y</a:t>
            </a:r>
            <a:r>
              <a:rPr lang="en-US" sz="1600" dirty="0" smtClean="0"/>
              <a:t> % 400 == 0 ||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  (</a:t>
            </a:r>
            <a:r>
              <a:rPr lang="en-US" sz="1600" dirty="0" err="1" smtClean="0"/>
              <a:t>y</a:t>
            </a:r>
            <a:r>
              <a:rPr lang="en-US" sz="1600" dirty="0" smtClean="0"/>
              <a:t> % 4 == 0 &amp;&amp; </a:t>
            </a:r>
            <a:r>
              <a:rPr lang="en-US" sz="1600" dirty="0" err="1" smtClean="0"/>
              <a:t>y</a:t>
            </a:r>
            <a:r>
              <a:rPr lang="en-US" sz="1600" dirty="0" smtClean="0"/>
              <a:t> % 100 != 0))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if (</a:t>
            </a:r>
            <a:r>
              <a:rPr lang="en-US" sz="1600" dirty="0" err="1" smtClean="0"/>
              <a:t>d</a:t>
            </a:r>
            <a:r>
              <a:rPr lang="en-US" sz="1600" dirty="0" smtClean="0"/>
              <a:t> &gt; 366)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  </a:t>
            </a:r>
            <a:r>
              <a:rPr lang="en-US" sz="1600" dirty="0" err="1" smtClean="0"/>
              <a:t>d</a:t>
            </a:r>
            <a:r>
              <a:rPr lang="en-US" sz="1600" dirty="0" smtClean="0"/>
              <a:t> -= 366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  </a:t>
            </a:r>
            <a:r>
              <a:rPr lang="en-US" sz="1600" dirty="0" err="1" smtClean="0"/>
              <a:t>y</a:t>
            </a:r>
            <a:r>
              <a:rPr lang="en-US" sz="1600" dirty="0" smtClean="0"/>
              <a:t> += 1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else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</a:t>
            </a:r>
            <a:r>
              <a:rPr lang="en-US" sz="1600" dirty="0" err="1" smtClean="0"/>
              <a:t>d</a:t>
            </a:r>
            <a:r>
              <a:rPr lang="en-US" sz="1600" dirty="0" smtClean="0"/>
              <a:t> -= 365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</a:t>
            </a:r>
            <a:r>
              <a:rPr lang="en-US" sz="1600" dirty="0" err="1" smtClean="0"/>
              <a:t>y</a:t>
            </a:r>
            <a:r>
              <a:rPr lang="en-US" sz="1600" dirty="0" smtClean="0"/>
              <a:t> += 1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return </a:t>
            </a:r>
            <a:r>
              <a:rPr lang="en-US" sz="1600" dirty="0" err="1" smtClean="0"/>
              <a:t>y</a:t>
            </a:r>
            <a:endParaRPr lang="en-US" sz="1600" dirty="0" smtClean="0"/>
          </a:p>
          <a:p>
            <a:pPr>
              <a:buFontTx/>
              <a:buNone/>
              <a:defRPr/>
            </a:pPr>
            <a:r>
              <a:rPr lang="en-US" sz="1600" dirty="0" smtClean="0"/>
              <a:t>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end</a:t>
            </a:r>
          </a:p>
          <a:p>
            <a:pPr>
              <a:defRPr/>
            </a:pPr>
            <a:r>
              <a:rPr lang="en-US" sz="2800" dirty="0" smtClean="0"/>
              <a:t>ABC score = 23</a:t>
            </a:r>
          </a:p>
          <a:p>
            <a:pPr lvl="1">
              <a:defRPr/>
            </a:pPr>
            <a:r>
              <a:rPr lang="en-US" sz="2000" dirty="0" smtClean="0"/>
              <a:t>(&gt; 20 so a problem)</a:t>
            </a:r>
          </a:p>
          <a:p>
            <a:pPr>
              <a:defRPr/>
            </a:pPr>
            <a:r>
              <a:rPr lang="en-US" sz="2800" dirty="0" smtClean="0"/>
              <a:t>CC score = 4</a:t>
            </a:r>
          </a:p>
          <a:p>
            <a:pPr lvl="1">
              <a:defRPr/>
            </a:pPr>
            <a:r>
              <a:rPr lang="en-US" sz="2000" dirty="0" smtClean="0"/>
              <a:t>(≤ 10 so not a problem)</a:t>
            </a:r>
          </a:p>
          <a:p>
            <a:pPr>
              <a:buFontTx/>
              <a:buNone/>
              <a:defRPr/>
            </a:pPr>
            <a:endParaRPr lang="en-US" sz="2800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99C24CC-2721-4287-AE44-156B184E84B9}" type="slidenum">
              <a:rPr lang="en-US" altLang="en-US" sz="1400">
                <a:latin typeface="Helvetica" charset="0"/>
              </a:rPr>
              <a:pPr eaLnBrk="1" hangingPunct="1"/>
              <a:t>13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Revised Leap Year &amp;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5486400"/>
          </a:xfrm>
          <a:ln>
            <a:miter lim="800000"/>
            <a:headEnd/>
            <a:tailEnd/>
          </a:ln>
        </p:spPr>
        <p:txBody>
          <a:bodyPr numCol="2"/>
          <a:lstStyle/>
          <a:p>
            <a:pPr>
              <a:buFontTx/>
              <a:buNone/>
              <a:defRPr/>
            </a:pPr>
            <a:r>
              <a:rPr lang="en-US" sz="1600" dirty="0" smtClean="0"/>
              <a:t>class </a:t>
            </a:r>
            <a:r>
              <a:rPr lang="en-US" sz="1600" dirty="0" err="1" smtClean="0"/>
              <a:t>TimeSetter</a:t>
            </a:r>
            <a:endParaRPr lang="en-US" sz="1600" dirty="0" smtClean="0"/>
          </a:p>
          <a:p>
            <a:pPr>
              <a:buFontTx/>
              <a:buNone/>
              <a:defRPr/>
            </a:pPr>
            <a:r>
              <a:rPr lang="en-US" sz="1600" dirty="0" smtClean="0"/>
              <a:t>  def </a:t>
            </a:r>
            <a:r>
              <a:rPr lang="en-US" sz="1600" dirty="0" err="1" smtClean="0"/>
              <a:t>self.convert(</a:t>
            </a:r>
            <a:r>
              <a:rPr lang="en-US" sz="1600" dirty="0" err="1" smtClean="0">
                <a:solidFill>
                  <a:srgbClr val="FF0000"/>
                </a:solidFill>
              </a:rPr>
              <a:t>day</a:t>
            </a:r>
            <a:r>
              <a:rPr lang="en-US" sz="1600" dirty="0" smtClean="0"/>
              <a:t>)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</a:t>
            </a:r>
            <a:r>
              <a:rPr lang="en-US" sz="1600" dirty="0" smtClean="0">
                <a:solidFill>
                  <a:srgbClr val="FF0000"/>
                </a:solidFill>
              </a:rPr>
              <a:t>year </a:t>
            </a:r>
            <a:r>
              <a:rPr lang="en-US" sz="1600" dirty="0" smtClean="0"/>
              <a:t>= 1980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while (</a:t>
            </a:r>
            <a:r>
              <a:rPr lang="en-US" sz="1600" dirty="0" smtClean="0">
                <a:solidFill>
                  <a:srgbClr val="FF0000"/>
                </a:solidFill>
              </a:rPr>
              <a:t>day </a:t>
            </a:r>
            <a:r>
              <a:rPr lang="en-US" sz="1600" dirty="0" smtClean="0"/>
              <a:t>&gt; 365) do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if </a:t>
            </a:r>
            <a:r>
              <a:rPr lang="en-US" sz="1600" dirty="0" err="1" smtClean="0">
                <a:solidFill>
                  <a:srgbClr val="008000"/>
                </a:solidFill>
              </a:rPr>
              <a:t>leap_year?</a:t>
            </a:r>
            <a:r>
              <a:rPr lang="en-US" sz="1600" dirty="0" err="1" smtClean="0"/>
              <a:t>(</a:t>
            </a:r>
            <a:r>
              <a:rPr lang="en-US" sz="1600" dirty="0" err="1" smtClean="0">
                <a:solidFill>
                  <a:srgbClr val="FF0000"/>
                </a:solidFill>
              </a:rPr>
              <a:t>year</a:t>
            </a:r>
            <a:r>
              <a:rPr lang="en-US" sz="1600" dirty="0" smtClean="0"/>
              <a:t>)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if (</a:t>
            </a:r>
            <a:r>
              <a:rPr lang="en-US" sz="1600" dirty="0" smtClean="0">
                <a:solidFill>
                  <a:srgbClr val="FF0000"/>
                </a:solidFill>
              </a:rPr>
              <a:t>day </a:t>
            </a:r>
            <a:r>
              <a:rPr lang="en-US" sz="1600" dirty="0" smtClean="0"/>
              <a:t>&gt;= 366)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  </a:t>
            </a:r>
            <a:r>
              <a:rPr lang="en-US" sz="1600" dirty="0" smtClean="0">
                <a:solidFill>
                  <a:srgbClr val="FF0000"/>
                </a:solidFill>
              </a:rPr>
              <a:t>day </a:t>
            </a:r>
            <a:r>
              <a:rPr lang="en-US" sz="1600" dirty="0" smtClean="0"/>
              <a:t>-= 366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else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</a:t>
            </a:r>
            <a:r>
              <a:rPr lang="en-US" sz="1600" dirty="0" smtClean="0">
                <a:solidFill>
                  <a:srgbClr val="FF0000"/>
                </a:solidFill>
              </a:rPr>
              <a:t>day </a:t>
            </a:r>
            <a:r>
              <a:rPr lang="en-US" sz="1600" dirty="0" smtClean="0"/>
              <a:t>-= 365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</a:t>
            </a:r>
            <a:r>
              <a:rPr lang="en-US" sz="1600" dirty="0" smtClean="0">
                <a:solidFill>
                  <a:srgbClr val="FF0000"/>
                </a:solidFill>
              </a:rPr>
              <a:t>year </a:t>
            </a:r>
            <a:r>
              <a:rPr lang="en-US" sz="1600" dirty="0" smtClean="0"/>
              <a:t>+= 1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return </a:t>
            </a:r>
            <a:r>
              <a:rPr lang="en-US" sz="1600" dirty="0" smtClean="0">
                <a:solidFill>
                  <a:srgbClr val="FF0000"/>
                </a:solidFill>
              </a:rPr>
              <a:t>year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</a:t>
            </a:r>
          </a:p>
          <a:p>
            <a:pPr>
              <a:buFontTx/>
              <a:buNone/>
              <a:defRPr/>
            </a:pPr>
            <a:endParaRPr lang="en-US" sz="1600" dirty="0" smtClean="0"/>
          </a:p>
          <a:p>
            <a:pPr>
              <a:buFontTx/>
              <a:buNone/>
              <a:defRPr/>
            </a:pPr>
            <a:endParaRPr lang="en-US" sz="1600" dirty="0" smtClean="0"/>
          </a:p>
          <a:p>
            <a:pPr>
              <a:buFontTx/>
              <a:buNone/>
              <a:defRPr/>
            </a:pPr>
            <a:r>
              <a:rPr lang="en-US" sz="1600" dirty="0" smtClean="0">
                <a:solidFill>
                  <a:srgbClr val="008000"/>
                </a:solidFill>
              </a:rPr>
              <a:t>private</a:t>
            </a:r>
          </a:p>
          <a:p>
            <a:pPr>
              <a:buFontTx/>
              <a:buNone/>
              <a:defRPr/>
            </a:pPr>
            <a:r>
              <a:rPr lang="en-US" sz="1600" dirty="0" smtClean="0">
                <a:solidFill>
                  <a:srgbClr val="008000"/>
                </a:solidFill>
              </a:rPr>
              <a:t>  def </a:t>
            </a:r>
            <a:r>
              <a:rPr lang="en-US" sz="1600" dirty="0" err="1" smtClean="0">
                <a:solidFill>
                  <a:srgbClr val="008000"/>
                </a:solidFill>
              </a:rPr>
              <a:t>self.leap_year?(year</a:t>
            </a:r>
            <a:r>
              <a:rPr lang="en-US" sz="1600" dirty="0" smtClean="0">
                <a:solidFill>
                  <a:srgbClr val="008000"/>
                </a:solidFill>
              </a:rPr>
              <a:t>)</a:t>
            </a:r>
          </a:p>
          <a:p>
            <a:pPr>
              <a:buFontTx/>
              <a:buNone/>
              <a:defRPr/>
            </a:pPr>
            <a:r>
              <a:rPr lang="en-US" sz="1600" dirty="0" smtClean="0">
                <a:solidFill>
                  <a:srgbClr val="008000"/>
                </a:solidFill>
              </a:rPr>
              <a:t>    year % 400 == 0 ||</a:t>
            </a:r>
          </a:p>
          <a:p>
            <a:pPr>
              <a:buFontTx/>
              <a:buNone/>
              <a:defRPr/>
            </a:pPr>
            <a:r>
              <a:rPr lang="en-US" sz="1600" dirty="0" smtClean="0">
                <a:solidFill>
                  <a:srgbClr val="008000"/>
                </a:solidFill>
              </a:rPr>
              <a:t>      (year % 4 == 0 &amp;&amp; year % 100 != 0)</a:t>
            </a:r>
          </a:p>
          <a:p>
            <a:pPr>
              <a:buFontTx/>
              <a:buNone/>
              <a:defRPr/>
            </a:pPr>
            <a:r>
              <a:rPr lang="en-US" sz="1600" dirty="0" smtClean="0">
                <a:solidFill>
                  <a:srgbClr val="008000"/>
                </a:solidFill>
              </a:rPr>
              <a:t>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end</a:t>
            </a:r>
          </a:p>
          <a:p>
            <a:pPr>
              <a:buFontTx/>
              <a:buNone/>
              <a:defRPr/>
            </a:pPr>
            <a:endParaRPr lang="en-US" sz="2000" dirty="0" smtClean="0"/>
          </a:p>
          <a:p>
            <a:pPr>
              <a:defRPr/>
            </a:pPr>
            <a:r>
              <a:rPr lang="en-US" sz="2400" dirty="0" smtClean="0">
                <a:latin typeface="Courier"/>
              </a:rPr>
              <a:t>Reek</a:t>
            </a:r>
            <a:r>
              <a:rPr lang="en-US" sz="2400" dirty="0" smtClean="0"/>
              <a:t>: No Warnings</a:t>
            </a:r>
          </a:p>
          <a:p>
            <a:pPr>
              <a:defRPr/>
            </a:pPr>
            <a:r>
              <a:rPr lang="en-US" sz="2400" dirty="0" smtClean="0">
                <a:latin typeface="Courier"/>
              </a:rPr>
              <a:t>Flog</a:t>
            </a:r>
            <a:r>
              <a:rPr lang="en-US" sz="2400" dirty="0" smtClean="0"/>
              <a:t> (ABC):</a:t>
            </a:r>
          </a:p>
          <a:p>
            <a:pPr lvl="1">
              <a:defRPr/>
            </a:pPr>
            <a:r>
              <a:rPr lang="en-US" sz="2000" dirty="0" err="1" smtClean="0"/>
              <a:t>TimeSetter.convert</a:t>
            </a:r>
            <a:r>
              <a:rPr lang="en-US" sz="2000" dirty="0" smtClean="0"/>
              <a:t> = 11</a:t>
            </a:r>
          </a:p>
          <a:p>
            <a:pPr lvl="1">
              <a:defRPr/>
            </a:pPr>
            <a:r>
              <a:rPr lang="en-US" sz="2000" dirty="0" err="1" smtClean="0"/>
              <a:t>TimeSetter.leap_year</a:t>
            </a:r>
            <a:r>
              <a:rPr lang="en-US" sz="2000" dirty="0" smtClean="0"/>
              <a:t>? = 9</a:t>
            </a:r>
          </a:p>
          <a:p>
            <a:pPr>
              <a:defRPr/>
            </a:pPr>
            <a:r>
              <a:rPr lang="en-US" sz="2400" dirty="0" err="1" smtClean="0">
                <a:latin typeface="Courier"/>
              </a:rPr>
              <a:t>Saikuro</a:t>
            </a:r>
            <a:r>
              <a:rPr lang="en-US" sz="2400" dirty="0" smtClean="0"/>
              <a:t> (CC) = 5</a:t>
            </a:r>
          </a:p>
          <a:p>
            <a:pPr>
              <a:buFontTx/>
              <a:buNone/>
              <a:defRPr/>
            </a:pPr>
            <a:endParaRPr lang="en-US" sz="2000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3C5F14-140C-48FA-B800-C422FC7BA04A}" type="slidenum">
              <a:rPr lang="en-US" altLang="en-US" sz="1400">
                <a:latin typeface="Helvetica" charset="0"/>
              </a:rPr>
              <a:pPr eaLnBrk="1" hangingPunct="1"/>
              <a:t>14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EBE0AA9-9A27-4F3F-9D48-6AF21562FAB6}" type="slidenum">
              <a:rPr lang="en-US" altLang="en-US" sz="1400">
                <a:latin typeface="Helvetica" charset="0"/>
              </a:rPr>
              <a:pPr eaLnBrk="1" hangingPunct="1"/>
              <a:t>15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30724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3"/>
          <p:cNvSpPr txBox="1">
            <a:spLocks noChangeArrowheads="1"/>
          </p:cNvSpPr>
          <p:nvPr/>
        </p:nvSpPr>
        <p:spPr bwMode="auto">
          <a:xfrm>
            <a:off x="1371600" y="3240088"/>
            <a:ext cx="6705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 b="1" dirty="0">
                <a:ln>
                  <a:solidFill>
                    <a:schemeClr val="tx1"/>
                  </a:solidFill>
                </a:ln>
                <a:solidFill>
                  <a:srgbClr val="66FF33"/>
                </a:solidFill>
              </a:rPr>
              <a:t>Do </a:t>
            </a:r>
            <a:r>
              <a:rPr lang="en-US" altLang="en-US" sz="2800" b="1" u="sng" dirty="0">
                <a:ln>
                  <a:solidFill>
                    <a:schemeClr val="tx1"/>
                  </a:solidFill>
                </a:ln>
                <a:solidFill>
                  <a:srgbClr val="66FF33"/>
                </a:solidFill>
              </a:rPr>
              <a:t>O</a:t>
            </a:r>
            <a:r>
              <a:rPr lang="en-US" altLang="en-US" sz="2800" b="1" dirty="0">
                <a:ln>
                  <a:solidFill>
                    <a:schemeClr val="tx1"/>
                  </a:solidFill>
                </a:ln>
                <a:solidFill>
                  <a:srgbClr val="66FF33"/>
                </a:solidFill>
              </a:rPr>
              <a:t>ne thing</a:t>
            </a:r>
            <a:endParaRPr lang="en-US" altLang="en-US" sz="2800" b="1" dirty="0">
              <a:ln>
                <a:solidFill>
                  <a:schemeClr val="tx1"/>
                </a:solidFill>
              </a:ln>
              <a:solidFill>
                <a:srgbClr val="66FF33"/>
              </a:solidFill>
              <a:latin typeface="Symbol" charset="2"/>
            </a:endParaRPr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1371600" y="4154488"/>
            <a:ext cx="6705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rgbClr val="99CC00"/>
                </a:solidFill>
              </a:rPr>
              <a:t>Have </a:t>
            </a:r>
            <a:r>
              <a:rPr lang="en-US" altLang="en-US" sz="2800" b="1" u="sng" dirty="0">
                <a:solidFill>
                  <a:srgbClr val="99CC00"/>
                </a:solidFill>
              </a:rPr>
              <a:t>F</a:t>
            </a:r>
            <a:r>
              <a:rPr lang="en-US" altLang="en-US" sz="2800" b="1" dirty="0">
                <a:solidFill>
                  <a:srgbClr val="99CC00"/>
                </a:solidFill>
              </a:rPr>
              <a:t>ew arguments</a:t>
            </a:r>
            <a:endParaRPr lang="en-US" altLang="en-US" sz="2800" b="1" dirty="0">
              <a:solidFill>
                <a:srgbClr val="99CC00"/>
              </a:solidFill>
              <a:latin typeface="Symbol" charset="2"/>
            </a:endParaRPr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1371600" y="5068888"/>
            <a:ext cx="6705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rgbClr val="FF6699"/>
                </a:solidFill>
              </a:rPr>
              <a:t>Stick to one level of </a:t>
            </a:r>
            <a:r>
              <a:rPr lang="en-US" altLang="en-US" sz="2800" b="1" u="sng" dirty="0">
                <a:solidFill>
                  <a:srgbClr val="FF6699"/>
                </a:solidFill>
              </a:rPr>
              <a:t>A</a:t>
            </a:r>
            <a:r>
              <a:rPr lang="en-US" altLang="en-US" sz="2800" b="1" dirty="0">
                <a:solidFill>
                  <a:srgbClr val="FF6699"/>
                </a:solidFill>
              </a:rPr>
              <a:t>bstraction</a:t>
            </a:r>
            <a:endParaRPr lang="en-US" altLang="en-US" sz="2800" b="1" dirty="0">
              <a:solidFill>
                <a:srgbClr val="FF6699"/>
              </a:solidFill>
              <a:latin typeface="Symbol" charset="2"/>
            </a:endParaRPr>
          </a:p>
        </p:txBody>
      </p:sp>
      <p:sp>
        <p:nvSpPr>
          <p:cNvPr id="31749" name="TextBox 2"/>
          <p:cNvSpPr txBox="1">
            <a:spLocks noChangeArrowheads="1"/>
          </p:cNvSpPr>
          <p:nvPr/>
        </p:nvSpPr>
        <p:spPr bwMode="auto">
          <a:xfrm>
            <a:off x="1371600" y="2325688"/>
            <a:ext cx="6705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 b="1" u="sng" dirty="0">
                <a:solidFill>
                  <a:srgbClr val="FF9900"/>
                </a:solidFill>
              </a:rPr>
              <a:t>S</a:t>
            </a:r>
            <a:r>
              <a:rPr lang="en-US" altLang="en-US" sz="2800" b="1" dirty="0">
                <a:solidFill>
                  <a:srgbClr val="FF9900"/>
                </a:solidFill>
              </a:rPr>
              <a:t>hort</a:t>
            </a:r>
            <a:endParaRPr lang="en-US" altLang="en-US" sz="2800" b="1" dirty="0">
              <a:solidFill>
                <a:srgbClr val="FF9900"/>
              </a:solidFill>
              <a:latin typeface="Symbol" charset="2"/>
            </a:endParaRPr>
          </a:p>
        </p:txBody>
      </p:sp>
      <p:sp>
        <p:nvSpPr>
          <p:cNvPr id="31750" name="Slide Number Placeholder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106182D-B43A-4B67-A625-A747B8644BC8}" type="slidenum">
              <a:rPr lang="en-US" altLang="en-US" sz="1400">
                <a:latin typeface="Helvetica" charset="0"/>
              </a:rPr>
              <a:pPr eaLnBrk="1" hangingPunct="1"/>
              <a:t>16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31751" name="TextBox 12"/>
          <p:cNvSpPr txBox="1">
            <a:spLocks noChangeArrowheads="1"/>
          </p:cNvSpPr>
          <p:nvPr/>
        </p:nvSpPr>
        <p:spPr bwMode="auto">
          <a:xfrm>
            <a:off x="685800" y="482600"/>
            <a:ext cx="5791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00"/>
                </a:solidFill>
              </a:rPr>
              <a:t>Which SOFA guideline is most important for unit-level testing?</a:t>
            </a:r>
          </a:p>
        </p:txBody>
      </p:sp>
      <p:sp>
        <p:nvSpPr>
          <p:cNvPr id="31752" name="Rectangle 6"/>
          <p:cNvSpPr>
            <a:spLocks noChangeArrowheads="1"/>
          </p:cNvSpPr>
          <p:nvPr/>
        </p:nvSpPr>
        <p:spPr bwMode="auto">
          <a:xfrm>
            <a:off x="960438" y="24130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8000"/>
                </a:solidFill>
                <a:latin typeface="Lucida Sans Typewriter" charset="0"/>
                <a:ea typeface="ＭＳ ゴシック" charset="-128"/>
              </a:rPr>
              <a:t>1.</a:t>
            </a:r>
          </a:p>
        </p:txBody>
      </p:sp>
      <p:sp>
        <p:nvSpPr>
          <p:cNvPr id="31753" name="Rectangle 6"/>
          <p:cNvSpPr>
            <a:spLocks noChangeArrowheads="1"/>
          </p:cNvSpPr>
          <p:nvPr/>
        </p:nvSpPr>
        <p:spPr bwMode="auto">
          <a:xfrm>
            <a:off x="990600" y="3352800"/>
            <a:ext cx="49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408000"/>
                </a:solidFill>
                <a:latin typeface="Lucida Sans Typewriter" charset="0"/>
                <a:ea typeface="ＭＳ ゴシック" charset="-128"/>
              </a:rPr>
              <a:t>2.</a:t>
            </a:r>
          </a:p>
        </p:txBody>
      </p:sp>
      <p:sp>
        <p:nvSpPr>
          <p:cNvPr id="31754" name="Rectangle 6"/>
          <p:cNvSpPr>
            <a:spLocks noChangeArrowheads="1"/>
          </p:cNvSpPr>
          <p:nvPr/>
        </p:nvSpPr>
        <p:spPr bwMode="auto">
          <a:xfrm>
            <a:off x="990600" y="4267200"/>
            <a:ext cx="49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3434"/>
                </a:solidFill>
                <a:latin typeface="Lucida Sans Typewriter" charset="0"/>
                <a:ea typeface="ＭＳ ゴシック" charset="-128"/>
              </a:rPr>
              <a:t>3.</a:t>
            </a:r>
          </a:p>
        </p:txBody>
      </p:sp>
      <p:sp>
        <p:nvSpPr>
          <p:cNvPr id="31755" name="Rectangle 6"/>
          <p:cNvSpPr>
            <a:spLocks noChangeArrowheads="1"/>
          </p:cNvSpPr>
          <p:nvPr/>
        </p:nvSpPr>
        <p:spPr bwMode="auto">
          <a:xfrm>
            <a:off x="990600" y="5181600"/>
            <a:ext cx="49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0090"/>
                </a:solidFill>
                <a:latin typeface="Lucida Sans Typewriter" charset="0"/>
                <a:ea typeface="ＭＳ ゴシック" charset="-128"/>
              </a:rPr>
              <a:t>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541E42D-E5AD-4AE6-B224-BAB855DC519F}" type="slidenum">
              <a:rPr lang="en-US" altLang="en-US" sz="1400">
                <a:latin typeface="Helvetica" charset="0"/>
              </a:rPr>
              <a:pPr eaLnBrk="1" hangingPunct="1"/>
              <a:t>17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33796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4"/>
          <p:cNvSpPr txBox="1">
            <a:spLocks noChangeArrowheads="1"/>
          </p:cNvSpPr>
          <p:nvPr/>
        </p:nvSpPr>
        <p:spPr bwMode="auto">
          <a:xfrm>
            <a:off x="262396" y="2478088"/>
            <a:ext cx="835568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600" b="1" dirty="0">
                <a:solidFill>
                  <a:schemeClr val="tx2"/>
                </a:solidFill>
              </a:rPr>
              <a:t>Comments Should Describe Things</a:t>
            </a:r>
          </a:p>
          <a:p>
            <a:pPr algn="ctr" eaLnBrk="1" hangingPunct="1"/>
            <a:r>
              <a:rPr lang="en-US" altLang="en-US" sz="3600" b="1" dirty="0">
                <a:solidFill>
                  <a:schemeClr val="tx2"/>
                </a:solidFill>
              </a:rPr>
              <a:t>That </a:t>
            </a:r>
            <a:r>
              <a:rPr lang="en-US" altLang="en-US" sz="3600" b="1" dirty="0" smtClean="0">
                <a:solidFill>
                  <a:schemeClr val="tx2"/>
                </a:solidFill>
              </a:rPr>
              <a:t>Aren’t </a:t>
            </a:r>
            <a:r>
              <a:rPr lang="en-US" altLang="en-US" sz="3600" b="1" dirty="0">
                <a:solidFill>
                  <a:schemeClr val="tx2"/>
                </a:solidFill>
              </a:rPr>
              <a:t>Obvious From The Code: </a:t>
            </a:r>
          </a:p>
          <a:p>
            <a:pPr algn="ctr" eaLnBrk="1" hangingPunct="1"/>
            <a:r>
              <a:rPr lang="en-US" altLang="en-US" sz="3600" b="1" dirty="0">
                <a:solidFill>
                  <a:schemeClr val="tx2"/>
                </a:solidFill>
              </a:rPr>
              <a:t>Why, not What</a:t>
            </a:r>
          </a:p>
          <a:p>
            <a:pPr algn="ctr" eaLnBrk="1" hangingPunct="1"/>
            <a:r>
              <a:rPr lang="en-US" altLang="en-US" sz="3600" b="1" dirty="0">
                <a:solidFill>
                  <a:schemeClr val="tx2"/>
                </a:solidFill>
              </a:rPr>
              <a:t>(</a:t>
            </a:r>
            <a:r>
              <a:rPr lang="en-US" altLang="en-US" sz="3600" dirty="0"/>
              <a:t>§9.4 </a:t>
            </a:r>
            <a:r>
              <a:rPr lang="en-US" altLang="en-US" sz="3600" i="1" dirty="0" err="1"/>
              <a:t>ESaaS</a:t>
            </a:r>
            <a:r>
              <a:rPr lang="en-US" altLang="en-US" sz="3600" dirty="0"/>
              <a:t>)</a:t>
            </a:r>
            <a:endParaRPr lang="en-US" altLang="en-US" sz="3600" b="1" dirty="0">
              <a:solidFill>
                <a:schemeClr val="tx2"/>
              </a:solidFill>
            </a:endParaRPr>
          </a:p>
          <a:p>
            <a:pPr algn="ctr" eaLnBrk="1" hangingPunct="1"/>
            <a:endParaRPr lang="en-US" altLang="en-US" sz="3600" i="1" dirty="0">
              <a:solidFill>
                <a:schemeClr val="tx2"/>
              </a:solidFill>
            </a:endParaRPr>
          </a:p>
          <a:p>
            <a:pPr algn="ctr" eaLnBrk="1" hangingPunct="1"/>
            <a:r>
              <a:rPr lang="en-US" altLang="en-US" sz="3600" i="1" dirty="0">
                <a:solidFill>
                  <a:schemeClr val="tx2"/>
                </a:solidFill>
              </a:rPr>
              <a:t>(from </a:t>
            </a:r>
            <a:r>
              <a:rPr lang="en-US" altLang="en-US" sz="3600" i="1" dirty="0" smtClean="0">
                <a:solidFill>
                  <a:schemeClr val="tx2"/>
                </a:solidFill>
              </a:rPr>
              <a:t>officemate John </a:t>
            </a:r>
            <a:r>
              <a:rPr lang="en-US" altLang="en-US" sz="3600" i="1" dirty="0" err="1">
                <a:solidFill>
                  <a:schemeClr val="tx2"/>
                </a:solidFill>
              </a:rPr>
              <a:t>Ousterhout</a:t>
            </a:r>
            <a:r>
              <a:rPr lang="en-US" altLang="en-US" sz="3600" i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481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Good Comments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Content Placeholder 4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200" b="1" smtClean="0">
                <a:latin typeface="Courier New" charset="0"/>
                <a:ea typeface="ＭＳ Ｐゴシック" charset="-128"/>
                <a:cs typeface="Courier New" charset="0"/>
              </a:rPr>
              <a:t>// Add one to i.</a:t>
            </a:r>
            <a:br>
              <a:rPr lang="en-US" altLang="en-US" sz="2200" b="1" smtClean="0">
                <a:latin typeface="Courier New" charset="0"/>
                <a:ea typeface="ＭＳ Ｐゴシック" charset="-128"/>
                <a:cs typeface="Courier New" charset="0"/>
              </a:rPr>
            </a:br>
            <a:r>
              <a:rPr lang="en-US" altLang="en-US" sz="2200" b="1" smtClean="0">
                <a:latin typeface="Courier New" charset="0"/>
                <a:ea typeface="ＭＳ Ｐゴシック" charset="-128"/>
                <a:cs typeface="Courier New" charset="0"/>
              </a:rPr>
              <a:t>i++;</a:t>
            </a:r>
          </a:p>
          <a:p>
            <a:pPr marL="0" indent="0">
              <a:buFontTx/>
              <a:buNone/>
            </a:pPr>
            <a:endParaRPr lang="en-US" altLang="en-US" sz="2200" b="1" smtClean="0">
              <a:latin typeface="Courier New" charset="0"/>
              <a:ea typeface="ＭＳ Ｐゴシック" charset="-128"/>
              <a:cs typeface="Courier New" charset="0"/>
            </a:endParaRPr>
          </a:p>
          <a:p>
            <a:pPr marL="0" indent="0">
              <a:buFontTx/>
              <a:buNone/>
            </a:pPr>
            <a:endParaRPr lang="en-US" altLang="en-US" sz="2200" b="1" smtClean="0">
              <a:latin typeface="Courier New" charset="0"/>
              <a:ea typeface="ＭＳ Ｐゴシック" charset="-128"/>
              <a:cs typeface="Courier New" charset="0"/>
            </a:endParaRPr>
          </a:p>
          <a:p>
            <a:pPr marL="0" indent="0">
              <a:buFontTx/>
              <a:buNone/>
            </a:pPr>
            <a:r>
              <a:rPr lang="en-US" altLang="en-US" sz="2200" b="1" smtClean="0">
                <a:latin typeface="Courier New" charset="0"/>
                <a:ea typeface="ＭＳ Ｐゴシック" charset="-128"/>
                <a:cs typeface="Courier New" charset="0"/>
              </a:rPr>
              <a:t>// Lock to protect against concurrent access.</a:t>
            </a:r>
            <a:br>
              <a:rPr lang="en-US" altLang="en-US" sz="2200" b="1" smtClean="0">
                <a:latin typeface="Courier New" charset="0"/>
                <a:ea typeface="ＭＳ Ｐゴシック" charset="-128"/>
                <a:cs typeface="Courier New" charset="0"/>
              </a:rPr>
            </a:br>
            <a:r>
              <a:rPr lang="en-US" altLang="en-US" sz="2200" b="1" smtClean="0">
                <a:latin typeface="Courier New" charset="0"/>
                <a:ea typeface="ＭＳ Ｐゴシック" charset="-128"/>
                <a:cs typeface="Courier New" charset="0"/>
              </a:rPr>
              <a:t>SpinLock mutex;</a:t>
            </a:r>
          </a:p>
          <a:p>
            <a:pPr marL="0" indent="0">
              <a:buFontTx/>
              <a:buNone/>
            </a:pPr>
            <a:endParaRPr lang="en-US" altLang="en-US" sz="2200" b="1" smtClean="0">
              <a:latin typeface="Courier New" charset="0"/>
              <a:ea typeface="ＭＳ Ｐゴシック" charset="-128"/>
              <a:cs typeface="Courier New" charset="0"/>
            </a:endParaRPr>
          </a:p>
          <a:p>
            <a:pPr marL="0" indent="0">
              <a:buFontTx/>
              <a:buNone/>
            </a:pPr>
            <a:endParaRPr lang="en-US" altLang="en-US" sz="2200" b="1" smtClean="0">
              <a:latin typeface="Courier New" charset="0"/>
              <a:ea typeface="ＭＳ Ｐゴシック" charset="-128"/>
              <a:cs typeface="Courier New" charset="0"/>
            </a:endParaRPr>
          </a:p>
          <a:p>
            <a:pPr marL="0" indent="0">
              <a:buFontTx/>
              <a:buNone/>
            </a:pPr>
            <a:r>
              <a:rPr lang="en-US" altLang="en-US" sz="2200" b="1" smtClean="0">
                <a:latin typeface="Courier New" charset="0"/>
                <a:ea typeface="ＭＳ Ｐゴシック" charset="-128"/>
                <a:cs typeface="Courier New" charset="0"/>
              </a:rPr>
              <a:t>// This function swaps the panels.</a:t>
            </a:r>
            <a:br>
              <a:rPr lang="en-US" altLang="en-US" sz="2200" b="1" smtClean="0">
                <a:latin typeface="Courier New" charset="0"/>
                <a:ea typeface="ＭＳ Ｐゴシック" charset="-128"/>
                <a:cs typeface="Courier New" charset="0"/>
              </a:rPr>
            </a:br>
            <a:r>
              <a:rPr lang="en-US" altLang="en-US" sz="2200" b="1" smtClean="0">
                <a:latin typeface="Courier New" charset="0"/>
                <a:ea typeface="ＭＳ Ｐゴシック" charset="-128"/>
                <a:cs typeface="Courier New" charset="0"/>
              </a:rPr>
              <a:t>void swap_panels(Panel* p1, Panel* p2) {...}</a:t>
            </a:r>
          </a:p>
        </p:txBody>
      </p:sp>
      <p:sp>
        <p:nvSpPr>
          <p:cNvPr id="368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Bad Comments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Outline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4754563"/>
          </a:xfrm>
        </p:spPr>
        <p:txBody>
          <a:bodyPr/>
          <a:lstStyle/>
          <a:p>
            <a:pPr>
              <a:buFont typeface="Lucida Grande" charset="0"/>
              <a:buChar char="§"/>
            </a:pPr>
            <a:r>
              <a:rPr lang="en-US" altLang="en-US" sz="2800" dirty="0" smtClean="0">
                <a:ea typeface="ＭＳ Ｐゴシック" charset="-128"/>
              </a:rPr>
              <a:t>9.5 Identifying What’s Wrong: Smells, Metrics, SOFA</a:t>
            </a:r>
          </a:p>
          <a:p>
            <a:pPr>
              <a:buFont typeface="Lucida Grande" charset="0"/>
              <a:buChar char="§"/>
            </a:pPr>
            <a:r>
              <a:rPr lang="en-US" altLang="en-US" sz="2800" dirty="0" smtClean="0">
                <a:ea typeface="ＭＳ Ｐゴシック" charset="-128"/>
              </a:rPr>
              <a:t>9.4 Comments</a:t>
            </a:r>
          </a:p>
          <a:p>
            <a:pPr>
              <a:buFont typeface="Lucida Grande" charset="0"/>
              <a:buChar char="§"/>
            </a:pPr>
            <a:r>
              <a:rPr lang="en-US" altLang="en-US" sz="2800" dirty="0" smtClean="0">
                <a:ea typeface="ＭＳ Ｐゴシック" charset="-128"/>
              </a:rPr>
              <a:t>7.1	 Intro to BDD &amp; User Stories</a:t>
            </a:r>
          </a:p>
          <a:p>
            <a:pPr>
              <a:buFont typeface="Lucida Grande" charset="0"/>
              <a:buChar char="§"/>
            </a:pPr>
            <a:r>
              <a:rPr lang="en-US" altLang="en-US" sz="2800" dirty="0" smtClean="0">
                <a:ea typeface="ＭＳ Ｐゴシック" charset="-128"/>
              </a:rPr>
              <a:t>7.2 Points, Velocity, and Pivotal Tracker</a:t>
            </a:r>
          </a:p>
          <a:p>
            <a:pPr>
              <a:buFont typeface="Lucida Grande" charset="0"/>
              <a:buChar char="§"/>
            </a:pPr>
            <a:r>
              <a:rPr lang="en-US" altLang="en-US" sz="2800" dirty="0" smtClean="0">
                <a:ea typeface="ＭＳ Ｐゴシック" charset="-128"/>
              </a:rPr>
              <a:t>7.3 SMART User Stories</a:t>
            </a:r>
          </a:p>
          <a:p>
            <a:pPr>
              <a:buFont typeface="Lucida Grande" charset="0"/>
              <a:buChar char="§"/>
            </a:pPr>
            <a:r>
              <a:rPr lang="en-US" altLang="en-US" sz="2800" dirty="0" smtClean="0">
                <a:ea typeface="ＭＳ Ｐゴシック" charset="-128"/>
              </a:rPr>
              <a:t>7.4 Lo-Fi User Interface Sketches and Storyboards</a:t>
            </a:r>
          </a:p>
          <a:p>
            <a:pPr>
              <a:buFont typeface="Lucida Grande" charset="0"/>
              <a:buChar char="§"/>
            </a:pPr>
            <a:r>
              <a:rPr lang="en-US" altLang="en-US" sz="2800" dirty="0" smtClean="0">
                <a:ea typeface="ＭＳ Ｐゴシック" charset="-128"/>
              </a:rPr>
              <a:t>7.5 Agile Cost Estimation</a:t>
            </a:r>
          </a:p>
          <a:p>
            <a:pPr>
              <a:buFont typeface="Lucida Grande" charset="0"/>
              <a:buChar char="§"/>
            </a:pPr>
            <a:r>
              <a:rPr lang="en-US" altLang="en-US" sz="2800" dirty="0" smtClean="0">
                <a:ea typeface="ＭＳ Ｐゴシック" charset="-128"/>
              </a:rPr>
              <a:t>7.10 Plan-and-Document Perspective</a:t>
            </a:r>
            <a:br>
              <a:rPr lang="en-US" altLang="en-US" sz="2800" dirty="0" smtClean="0">
                <a:ea typeface="ＭＳ Ｐゴシック" charset="-128"/>
              </a:rPr>
            </a:br>
            <a:r>
              <a:rPr lang="en-US" altLang="en-US" sz="2800" dirty="0" smtClean="0">
                <a:ea typeface="ＭＳ Ｐゴシック" charset="-128"/>
              </a:rPr>
              <a:t>	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B893EA5-F71A-4744-9085-5B5BF4DE8491}" type="slidenum">
              <a:rPr lang="en-US" altLang="en-US" sz="1400">
                <a:latin typeface="Helvetica" charset="0"/>
              </a:rPr>
              <a:pPr eaLnBrk="1" hangingPunct="1"/>
              <a:t>2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sz="2400" smtClean="0">
                <a:ea typeface="ＭＳ Ｐゴシック" charset="-128"/>
              </a:rPr>
              <a:t>Comments should be at a higher abstract level than code:</a:t>
            </a:r>
          </a:p>
          <a:p>
            <a:pPr marL="457200" lvl="1" indent="0">
              <a:buFontTx/>
              <a:buNone/>
            </a:pPr>
            <a:endParaRPr lang="en-US" altLang="en-US" sz="2000" b="1" smtClean="0">
              <a:solidFill>
                <a:schemeClr val="tx2"/>
              </a:solidFill>
              <a:latin typeface="Courier New" charset="0"/>
              <a:ea typeface="ＭＳ Ｐゴシック" charset="-128"/>
              <a:cs typeface="Courier New" charset="0"/>
            </a:endParaRPr>
          </a:p>
          <a:p>
            <a:pPr marL="457200" lvl="1" indent="0">
              <a:buFontTx/>
              <a:buNone/>
            </a:pPr>
            <a:r>
              <a:rPr lang="en-US" altLang="en-US" sz="2000" b="1" smtClean="0">
                <a:solidFill>
                  <a:schemeClr val="tx2"/>
                </a:solidFill>
                <a:latin typeface="Courier New" charset="0"/>
                <a:ea typeface="ＭＳ Ｐゴシック" charset="-128"/>
                <a:cs typeface="Courier New" charset="0"/>
              </a:rPr>
              <a:t># Scan the array to see if the symbol exists</a:t>
            </a:r>
          </a:p>
          <a:p>
            <a:pPr marL="457200" lvl="1" indent="0">
              <a:buFontTx/>
              <a:buNone/>
            </a:pPr>
            <a:endParaRPr lang="en-US" altLang="en-US" sz="2000" smtClean="0">
              <a:ea typeface="ＭＳ Ｐゴシック" charset="-128"/>
            </a:endParaRPr>
          </a:p>
          <a:p>
            <a:pPr marL="0" indent="0">
              <a:buFontTx/>
              <a:buNone/>
            </a:pPr>
            <a:r>
              <a:rPr lang="en-US" altLang="en-US" sz="2400" b="1" smtClean="0">
                <a:solidFill>
                  <a:srgbClr val="000000"/>
                </a:solidFill>
                <a:ea typeface="ＭＳ Ｐゴシック" charset="-128"/>
              </a:rPr>
              <a:t>not</a:t>
            </a:r>
          </a:p>
          <a:p>
            <a:pPr marL="457200" lvl="1" indent="0"/>
            <a:endParaRPr lang="en-US" altLang="en-US" sz="2000" smtClean="0">
              <a:ea typeface="ＭＳ Ｐゴシック" charset="-128"/>
            </a:endParaRPr>
          </a:p>
          <a:p>
            <a:pPr marL="457200" lvl="1" indent="0">
              <a:buFontTx/>
              <a:buNone/>
            </a:pPr>
            <a:r>
              <a:rPr lang="en-US" altLang="en-US" sz="2000" b="1" smtClean="0">
                <a:solidFill>
                  <a:schemeClr val="tx2"/>
                </a:solidFill>
                <a:latin typeface="Courier New" charset="0"/>
                <a:ea typeface="ＭＳ Ｐゴシック" charset="-128"/>
                <a:cs typeface="Courier New" charset="0"/>
              </a:rPr>
              <a:t># Loop through every array index, get the</a:t>
            </a:r>
            <a:br>
              <a:rPr lang="en-US" altLang="en-US" sz="2000" b="1" smtClean="0">
                <a:solidFill>
                  <a:schemeClr val="tx2"/>
                </a:solidFill>
                <a:latin typeface="Courier New" charset="0"/>
                <a:ea typeface="ＭＳ Ｐゴシック" charset="-128"/>
                <a:cs typeface="Courier New" charset="0"/>
              </a:rPr>
            </a:br>
            <a:r>
              <a:rPr lang="en-US" altLang="en-US" sz="2000" b="1" smtClean="0">
                <a:solidFill>
                  <a:schemeClr val="tx2"/>
                </a:solidFill>
                <a:latin typeface="Courier New" charset="0"/>
                <a:ea typeface="ＭＳ Ｐゴシック" charset="-128"/>
                <a:cs typeface="Courier New" charset="0"/>
              </a:rPr>
              <a:t># third value of the list in the content to</a:t>
            </a:r>
            <a:br>
              <a:rPr lang="en-US" altLang="en-US" sz="2000" b="1" smtClean="0">
                <a:solidFill>
                  <a:schemeClr val="tx2"/>
                </a:solidFill>
                <a:latin typeface="Courier New" charset="0"/>
                <a:ea typeface="ＭＳ Ｐゴシック" charset="-128"/>
                <a:cs typeface="Courier New" charset="0"/>
              </a:rPr>
            </a:br>
            <a:r>
              <a:rPr lang="en-US" altLang="en-US" sz="2000" b="1" smtClean="0">
                <a:solidFill>
                  <a:schemeClr val="tx2"/>
                </a:solidFill>
                <a:latin typeface="Courier New" charset="0"/>
                <a:ea typeface="ＭＳ Ｐゴシック" charset="-128"/>
                <a:cs typeface="Courier New" charset="0"/>
              </a:rPr>
              <a:t># determine if it has the symbol we are looking</a:t>
            </a:r>
            <a:br>
              <a:rPr lang="en-US" altLang="en-US" sz="2000" b="1" smtClean="0">
                <a:solidFill>
                  <a:schemeClr val="tx2"/>
                </a:solidFill>
                <a:latin typeface="Courier New" charset="0"/>
                <a:ea typeface="ＭＳ Ｐゴシック" charset="-128"/>
                <a:cs typeface="Courier New" charset="0"/>
              </a:rPr>
            </a:br>
            <a:r>
              <a:rPr lang="en-US" altLang="en-US" sz="2000" b="1" smtClean="0">
                <a:solidFill>
                  <a:schemeClr val="tx2"/>
                </a:solidFill>
                <a:latin typeface="Courier New" charset="0"/>
                <a:ea typeface="ＭＳ Ｐゴシック" charset="-128"/>
                <a:cs typeface="Courier New" charset="0"/>
              </a:rPr>
              <a:t># for. Set the result to the symbol if we</a:t>
            </a:r>
            <a:br>
              <a:rPr lang="en-US" altLang="en-US" sz="2000" b="1" smtClean="0">
                <a:solidFill>
                  <a:schemeClr val="tx2"/>
                </a:solidFill>
                <a:latin typeface="Courier New" charset="0"/>
                <a:ea typeface="ＭＳ Ｐゴシック" charset="-128"/>
                <a:cs typeface="Courier New" charset="0"/>
              </a:rPr>
            </a:br>
            <a:r>
              <a:rPr lang="en-US" altLang="en-US" sz="2000" b="1" smtClean="0">
                <a:solidFill>
                  <a:schemeClr val="tx2"/>
                </a:solidFill>
                <a:latin typeface="Courier New" charset="0"/>
                <a:ea typeface="ＭＳ Ｐゴシック" charset="-128"/>
                <a:cs typeface="Courier New" charset="0"/>
              </a:rPr>
              <a:t># find it.</a:t>
            </a:r>
          </a:p>
        </p:txBody>
      </p:sp>
      <p:sp>
        <p:nvSpPr>
          <p:cNvPr id="3891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Comments, cont’d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15FABFE-EA19-4A49-8DA7-02F793601248}" type="slidenum">
              <a:rPr lang="en-US" altLang="en-US" sz="1400">
                <a:latin typeface="Helvetica" charset="0"/>
              </a:rPr>
              <a:pPr eaLnBrk="1" hangingPunct="1"/>
              <a:t>21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40964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4343400" cy="1470025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</a:rPr>
              <a:t>Introduction to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Behavior-Driven Design and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User Stories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z="3200" i="1" smtClean="0">
                <a:ea typeface="ＭＳ Ｐゴシック" charset="-128"/>
              </a:rPr>
              <a:t>(Engineering Software as a Service §7.1)</a:t>
            </a:r>
            <a:endParaRPr lang="en-US" altLang="en-US" i="1" smtClean="0">
              <a:ea typeface="ＭＳ Ｐゴシック" charset="-128"/>
            </a:endParaRPr>
          </a:p>
        </p:txBody>
      </p:sp>
      <p:grpSp>
        <p:nvGrpSpPr>
          <p:cNvPr id="41988" name="Group 3"/>
          <p:cNvGrpSpPr>
            <a:grpSpLocks/>
          </p:cNvGrpSpPr>
          <p:nvPr/>
        </p:nvGrpSpPr>
        <p:grpSpPr bwMode="auto">
          <a:xfrm>
            <a:off x="2209800" y="5867400"/>
            <a:ext cx="4724400" cy="830263"/>
            <a:chOff x="3124200" y="5638800"/>
            <a:chExt cx="4724400" cy="831277"/>
          </a:xfrm>
        </p:grpSpPr>
        <p:pic>
          <p:nvPicPr>
            <p:cNvPr id="41991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5715000"/>
              <a:ext cx="1524000" cy="533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2" name="TextBox 5"/>
            <p:cNvSpPr txBox="1">
              <a:spLocks noChangeArrowheads="1"/>
            </p:cNvSpPr>
            <p:nvPr/>
          </p:nvSpPr>
          <p:spPr bwMode="auto">
            <a:xfrm>
              <a:off x="3124200" y="5638800"/>
              <a:ext cx="3276600" cy="831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latin typeface="Arial Narrow" charset="0"/>
                </a:rPr>
                <a:t>© 2013 David Patterson &amp; David Patterson</a:t>
              </a:r>
            </a:p>
            <a:p>
              <a:pPr algn="r" eaLnBrk="1" hangingPunct="1"/>
              <a:r>
                <a:rPr lang="en-US" altLang="en-US" sz="1200">
                  <a:latin typeface="Arial Narrow" charset="0"/>
                </a:rPr>
                <a:t>Licensed under </a:t>
              </a:r>
              <a:r>
                <a:rPr lang="en-US" altLang="en-US" sz="1200">
                  <a:latin typeface="Arial Narrow" charset="0"/>
                  <a:hlinkClick r:id="rId4"/>
                </a:rPr>
                <a:t>Creative Commons Attribution-NonCommercial-ShareAlike 3.0 Unported License</a:t>
              </a:r>
              <a:endParaRPr lang="en-US" altLang="en-US" sz="1200">
                <a:latin typeface="Arial Narrow" charset="0"/>
              </a:endParaRPr>
            </a:p>
          </p:txBody>
        </p:sp>
      </p:grpSp>
      <p:sp>
        <p:nvSpPr>
          <p:cNvPr id="4198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F47E663-3FFD-41B0-95D4-6C204353E741}" type="slidenum">
              <a:rPr lang="en-US" altLang="en-US" sz="1400">
                <a:latin typeface="Helvetica" charset="0"/>
              </a:rPr>
              <a:pPr eaLnBrk="1" hangingPunct="1"/>
              <a:t>22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41990" name="Picture 7" descr="UserStor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14400"/>
            <a:ext cx="3886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Why Do SW Projects Fail?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4000" dirty="0" smtClean="0">
                <a:ea typeface="ＭＳ Ｐゴシック" charset="-128"/>
              </a:rPr>
              <a:t>Don’t do what customers want</a:t>
            </a:r>
          </a:p>
          <a:p>
            <a:r>
              <a:rPr lang="en-US" altLang="en-US" sz="4000" dirty="0" smtClean="0">
                <a:ea typeface="ＭＳ Ｐゴシック" charset="-128"/>
              </a:rPr>
              <a:t>Or projects are late</a:t>
            </a:r>
          </a:p>
          <a:p>
            <a:r>
              <a:rPr lang="en-US" altLang="en-US" sz="4000" dirty="0" smtClean="0">
                <a:ea typeface="ＭＳ Ｐゴシック" charset="-128"/>
              </a:rPr>
              <a:t>Or over budget </a:t>
            </a:r>
          </a:p>
          <a:p>
            <a:r>
              <a:rPr lang="en-US" altLang="en-US" sz="4000" dirty="0" smtClean="0">
                <a:ea typeface="ＭＳ Ｐゴシック" charset="-128"/>
              </a:rPr>
              <a:t>Or hard to maintain and evolve</a:t>
            </a:r>
          </a:p>
          <a:p>
            <a:r>
              <a:rPr lang="en-US" altLang="en-US" sz="4000" dirty="0" smtClean="0">
                <a:ea typeface="ＭＳ Ｐゴシック" charset="-128"/>
              </a:rPr>
              <a:t>Or all of the above</a:t>
            </a:r>
          </a:p>
          <a:p>
            <a:r>
              <a:rPr lang="en-US" altLang="en-US" sz="4000" dirty="0" smtClean="0">
                <a:ea typeface="ＭＳ Ｐゴシック" charset="-128"/>
              </a:rPr>
              <a:t>How does Agile try to avoid failure?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46B5615-D1A9-49AB-8336-74DB677BC372}" type="slidenum">
              <a:rPr lang="en-US" altLang="en-US" sz="1400">
                <a:latin typeface="Helvetica" charset="0"/>
              </a:rPr>
              <a:pPr eaLnBrk="1" hangingPunct="1"/>
              <a:t>23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Agile Lifecycle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Work closely, continuously with stakeholders to develop requirements, tests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Users, customers, developers,  maintenance programmers, operators, project managers, …</a:t>
            </a:r>
          </a:p>
          <a:p>
            <a:r>
              <a:rPr lang="en-US" altLang="en-US" smtClean="0">
                <a:ea typeface="ＭＳ Ｐゴシック" charset="-128"/>
              </a:rPr>
              <a:t>Maintain working prototype while deploying new features every </a:t>
            </a:r>
            <a:r>
              <a:rPr lang="en-US" altLang="en-US" b="1" smtClean="0">
                <a:solidFill>
                  <a:srgbClr val="0000FF"/>
                </a:solidFill>
                <a:ea typeface="ＭＳ Ｐゴシック" charset="-128"/>
              </a:rPr>
              <a:t>iteration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Typically every 1 or 2 weeks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Instead of 5 major phases, each months long </a:t>
            </a:r>
          </a:p>
          <a:p>
            <a:r>
              <a:rPr lang="en-US" altLang="en-US" smtClean="0">
                <a:ea typeface="ＭＳ Ｐゴシック" charset="-128"/>
              </a:rPr>
              <a:t>Check with stakeholders on what’s next,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to validate building right thing (vs. verify)</a:t>
            </a:r>
          </a:p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3D00FEC-7630-4A69-A546-6725DF83E631}" type="slidenum">
              <a:rPr lang="en-US" altLang="en-US" sz="1400">
                <a:latin typeface="Helvetica" charset="0"/>
              </a:rPr>
              <a:pPr eaLnBrk="1" hangingPunct="1"/>
              <a:t>24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 descr="FigIteration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8453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BAE0A9B-AA79-4A0B-93E4-F43D0832DCA2}" type="slidenum">
              <a:rPr lang="en-US" altLang="en-US" sz="1400">
                <a:latin typeface="Helvetica" charset="0"/>
              </a:rPr>
              <a:pPr eaLnBrk="1" hangingPunct="1"/>
              <a:t>25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4813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Agile Iteration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Behavior-Driven Design (BDD)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4754563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BDD asks questions about behavior of app </a:t>
            </a:r>
            <a:r>
              <a:rPr lang="en-US" altLang="en-US" i="1" smtClean="0">
                <a:solidFill>
                  <a:srgbClr val="0000FF"/>
                </a:solidFill>
                <a:ea typeface="ＭＳ Ｐゴシック" charset="-128"/>
              </a:rPr>
              <a:t>before and during development</a:t>
            </a:r>
            <a:r>
              <a:rPr lang="en-US" altLang="en-US" smtClean="0">
                <a:solidFill>
                  <a:srgbClr val="0000FF"/>
                </a:solidFill>
                <a:ea typeface="ＭＳ Ｐゴシック" charset="-128"/>
              </a:rPr>
              <a:t> </a:t>
            </a:r>
            <a:r>
              <a:rPr lang="en-US" altLang="en-US" smtClean="0">
                <a:ea typeface="ＭＳ Ｐゴシック" charset="-128"/>
              </a:rPr>
              <a:t>to reduce miscommunication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Validation vs. Verification</a:t>
            </a:r>
          </a:p>
          <a:p>
            <a:r>
              <a:rPr lang="en-US" altLang="en-US" smtClean="0">
                <a:ea typeface="ＭＳ Ｐゴシック" charset="-128"/>
              </a:rPr>
              <a:t>Requirements written down as </a:t>
            </a:r>
            <a:r>
              <a:rPr lang="en-US" altLang="en-US" i="1" smtClean="0">
                <a:solidFill>
                  <a:srgbClr val="0000FF"/>
                </a:solidFill>
                <a:ea typeface="ＭＳ Ｐゴシック" charset="-128"/>
              </a:rPr>
              <a:t>user stories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Lightweight descriptions of how app used</a:t>
            </a:r>
          </a:p>
          <a:p>
            <a:r>
              <a:rPr lang="en-US" altLang="en-US" smtClean="0">
                <a:ea typeface="ＭＳ Ｐゴシック" charset="-128"/>
              </a:rPr>
              <a:t>BDD concentrates on </a:t>
            </a:r>
            <a:r>
              <a:rPr lang="en-US" altLang="en-US" i="1" smtClean="0">
                <a:solidFill>
                  <a:srgbClr val="0000FF"/>
                </a:solidFill>
                <a:ea typeface="ＭＳ Ｐゴシック" charset="-128"/>
              </a:rPr>
              <a:t>behavior </a:t>
            </a:r>
            <a:r>
              <a:rPr lang="en-US" altLang="en-US" smtClean="0">
                <a:ea typeface="ＭＳ Ｐゴシック" charset="-128"/>
              </a:rPr>
              <a:t>of app vs. </a:t>
            </a:r>
            <a:r>
              <a:rPr lang="en-US" altLang="en-US" i="1" smtClean="0">
                <a:solidFill>
                  <a:srgbClr val="0000FF"/>
                </a:solidFill>
                <a:ea typeface="ＭＳ Ｐゴシック" charset="-128"/>
              </a:rPr>
              <a:t>implementation </a:t>
            </a:r>
            <a:r>
              <a:rPr lang="en-US" altLang="en-US" smtClean="0">
                <a:ea typeface="ＭＳ Ｐゴシック" charset="-128"/>
              </a:rPr>
              <a:t>of app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Test Driven Design or TDD (future segments) tests implementation 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A22089A-195B-4D5C-9087-4A19BC777CEF}" type="slidenum">
              <a:rPr lang="en-US" altLang="en-US" sz="1400">
                <a:latin typeface="Helvetica" charset="0"/>
              </a:rPr>
              <a:pPr eaLnBrk="1" hangingPunct="1"/>
              <a:t>26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7" descr="3by5UserSto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75" y="1905000"/>
            <a:ext cx="38703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</a:rPr>
              <a:t>User Stories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en-US" sz="2800" smtClean="0">
                <a:ea typeface="ＭＳ Ｐゴシック" charset="-128"/>
              </a:rPr>
              <a:t>1-3 sentences in everyday language</a:t>
            </a:r>
          </a:p>
          <a:p>
            <a:pPr lvl="1" eaLnBrk="1" hangingPunct="1"/>
            <a:r>
              <a:rPr lang="en-US" altLang="en-US" sz="2400" smtClean="0">
                <a:ea typeface="ＭＳ Ｐゴシック" charset="-128"/>
              </a:rPr>
              <a:t> Fits on 3” x 5” index card</a:t>
            </a:r>
          </a:p>
          <a:p>
            <a:pPr lvl="1" eaLnBrk="1" hangingPunct="1"/>
            <a:r>
              <a:rPr lang="en-US" altLang="en-US" sz="2400" smtClean="0">
                <a:ea typeface="ＭＳ Ｐゴシック" charset="-128"/>
              </a:rPr>
              <a:t> Written by/with customer</a:t>
            </a:r>
          </a:p>
          <a:p>
            <a:pPr eaLnBrk="1" hangingPunct="1"/>
            <a:r>
              <a:rPr lang="en-US" altLang="en-US" sz="2800" smtClean="0">
                <a:ea typeface="ＭＳ Ｐゴシック" charset="-128"/>
              </a:rPr>
              <a:t> “Connextra” format: </a:t>
            </a:r>
          </a:p>
          <a:p>
            <a:pPr lvl="1" eaLnBrk="1" hangingPunct="1"/>
            <a:r>
              <a:rPr lang="en-US" altLang="en-US" sz="2400" smtClean="0">
                <a:ea typeface="ＭＳ Ｐゴシック" charset="-128"/>
              </a:rPr>
              <a:t>Feature name</a:t>
            </a:r>
          </a:p>
          <a:p>
            <a:pPr lvl="1" eaLnBrk="1" hangingPunct="1"/>
            <a:r>
              <a:rPr lang="en-US" altLang="en-US" sz="2400" smtClean="0">
                <a:solidFill>
                  <a:srgbClr val="FF0000"/>
                </a:solidFill>
                <a:ea typeface="ＭＳ Ｐゴシック" charset="-128"/>
              </a:rPr>
              <a:t>As a </a:t>
            </a:r>
            <a:r>
              <a:rPr lang="en-US" altLang="en-US" sz="2400" smtClean="0">
                <a:ea typeface="ＭＳ Ｐゴシック" charset="-128"/>
              </a:rPr>
              <a:t>[kind of stakeholder],</a:t>
            </a:r>
            <a:br>
              <a:rPr lang="en-US" altLang="en-US" sz="2400" smtClean="0">
                <a:ea typeface="ＭＳ Ｐゴシック" charset="-128"/>
              </a:rPr>
            </a:br>
            <a:r>
              <a:rPr lang="en-US" altLang="en-US" sz="2400" smtClean="0">
                <a:solidFill>
                  <a:srgbClr val="FF0000"/>
                </a:solidFill>
                <a:ea typeface="ＭＳ Ｐゴシック" charset="-128"/>
              </a:rPr>
              <a:t>So that </a:t>
            </a:r>
            <a:r>
              <a:rPr lang="en-US" altLang="en-US" sz="2400" smtClean="0">
                <a:ea typeface="ＭＳ Ｐゴシック" charset="-128"/>
              </a:rPr>
              <a:t>[I can achieve some goal], </a:t>
            </a:r>
            <a:br>
              <a:rPr lang="en-US" altLang="en-US" sz="2400" smtClean="0">
                <a:ea typeface="ＭＳ Ｐゴシック" charset="-128"/>
              </a:rPr>
            </a:br>
            <a:r>
              <a:rPr lang="en-US" altLang="en-US" sz="2400" smtClean="0">
                <a:solidFill>
                  <a:srgbClr val="FF0000"/>
                </a:solidFill>
                <a:ea typeface="ＭＳ Ｐゴシック" charset="-128"/>
              </a:rPr>
              <a:t>I want to</a:t>
            </a:r>
            <a:r>
              <a:rPr lang="en-US" altLang="en-US" sz="2400" smtClean="0">
                <a:ea typeface="ＭＳ Ｐゴシック" charset="-128"/>
              </a:rPr>
              <a:t> [do some task]</a:t>
            </a:r>
          </a:p>
          <a:p>
            <a:pPr lvl="1" eaLnBrk="1" hangingPunct="1"/>
            <a:r>
              <a:rPr lang="en-US" altLang="en-US" sz="2400" smtClean="0">
                <a:ea typeface="ＭＳ Ｐゴシック" charset="-128"/>
              </a:rPr>
              <a:t>3 phrases must be there, can be in any order</a:t>
            </a:r>
          </a:p>
          <a:p>
            <a:pPr eaLnBrk="1" hangingPunct="1"/>
            <a:r>
              <a:rPr lang="en-US" altLang="en-US" sz="2800" smtClean="0">
                <a:ea typeface="ＭＳ Ｐゴシック" charset="-128"/>
              </a:rPr>
              <a:t>Idea: user story can be formulated as </a:t>
            </a:r>
            <a:r>
              <a:rPr lang="en-US" altLang="en-US" sz="2800" i="1" smtClean="0">
                <a:solidFill>
                  <a:srgbClr val="0000FF"/>
                </a:solidFill>
                <a:ea typeface="ＭＳ Ｐゴシック" charset="-128"/>
              </a:rPr>
              <a:t>acceptance test before </a:t>
            </a:r>
            <a:r>
              <a:rPr lang="en-US" altLang="en-US" sz="2800" smtClean="0">
                <a:ea typeface="ＭＳ Ｐゴシック" charset="-128"/>
              </a:rPr>
              <a:t>code is written</a:t>
            </a:r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2F3303E-DEEA-49FE-B498-A5AFEFAF08E2}" type="slidenum">
              <a:rPr lang="en-US" altLang="en-US" sz="1400">
                <a:latin typeface="Helvetica" charset="0"/>
              </a:rPr>
              <a:pPr eaLnBrk="1" hangingPunct="1"/>
              <a:t>27</a:t>
            </a:fld>
            <a:endParaRPr lang="en-US" altLang="en-US" sz="1400">
              <a:latin typeface="Helvetica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200400" y="1905000"/>
            <a:ext cx="5334000" cy="1600200"/>
            <a:chOff x="3200400" y="1905000"/>
            <a:chExt cx="5334000" cy="1600200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181600" y="1905000"/>
              <a:ext cx="33528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</p:cNvCxnSpPr>
            <p:nvPr/>
          </p:nvCxnSpPr>
          <p:spPr bwMode="auto">
            <a:xfrm flipV="1">
              <a:off x="3200400" y="2057400"/>
              <a:ext cx="1905000" cy="144780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267200" y="2286000"/>
            <a:ext cx="4724400" cy="1905000"/>
            <a:chOff x="4267200" y="2286000"/>
            <a:chExt cx="4724400" cy="1905000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181600" y="2286000"/>
              <a:ext cx="3810000" cy="1905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4267200" y="3276600"/>
              <a:ext cx="838200" cy="53340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Why 3x5 Cards?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(from User Interface community)</a:t>
            </a:r>
          </a:p>
          <a:p>
            <a:r>
              <a:rPr lang="en-US" altLang="en-US" dirty="0" smtClean="0">
                <a:ea typeface="ＭＳ Ｐゴシック" charset="-128"/>
              </a:rPr>
              <a:t>Nonthreatening =&gt; all stakeholders participate in brainstorming</a:t>
            </a:r>
          </a:p>
          <a:p>
            <a:r>
              <a:rPr lang="en-US" altLang="en-US" dirty="0" smtClean="0">
                <a:ea typeface="ＭＳ Ｐゴシック" charset="-128"/>
              </a:rPr>
              <a:t>Easy to rearrange =&gt; all stakeholders participate in prioritization</a:t>
            </a:r>
          </a:p>
          <a:p>
            <a:r>
              <a:rPr lang="en-US" altLang="en-US" dirty="0" smtClean="0">
                <a:ea typeface="ＭＳ Ｐゴシック" charset="-128"/>
              </a:rPr>
              <a:t>Since stories must be short, easy to change during development 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O</a:t>
            </a:r>
            <a:r>
              <a:rPr lang="en-US" altLang="en-US" dirty="0" smtClean="0">
                <a:ea typeface="ＭＳ Ｐゴシック" charset="-128"/>
              </a:rPr>
              <a:t>ften get new insights during development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27062A9-B4DC-452E-86E5-522F3C1DFEC0}" type="slidenum">
              <a:rPr lang="en-US" altLang="en-US" sz="1400">
                <a:latin typeface="Helvetica" charset="0"/>
              </a:rPr>
              <a:pPr eaLnBrk="1" hangingPunct="1"/>
              <a:t>28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Different Stakeholders </a:t>
            </a:r>
            <a:r>
              <a:rPr lang="en-US" altLang="en-US" dirty="0">
                <a:ea typeface="ＭＳ Ｐゴシック" charset="-128"/>
              </a:rPr>
              <a:t>M</a:t>
            </a:r>
            <a:r>
              <a:rPr lang="en-US" altLang="en-US" dirty="0" smtClean="0">
                <a:ea typeface="ＭＳ Ｐゴシック" charset="-128"/>
              </a:rPr>
              <a:t>ay Describe </a:t>
            </a:r>
            <a:r>
              <a:rPr lang="en-US" altLang="en-US" dirty="0">
                <a:ea typeface="ＭＳ Ｐゴシック" charset="-128"/>
              </a:rPr>
              <a:t>B</a:t>
            </a:r>
            <a:r>
              <a:rPr lang="en-US" altLang="en-US" dirty="0" smtClean="0">
                <a:ea typeface="ＭＳ Ｐゴシック" charset="-128"/>
              </a:rPr>
              <a:t>ehavior </a:t>
            </a:r>
            <a:r>
              <a:rPr lang="en-US" altLang="en-US" dirty="0">
                <a:ea typeface="ＭＳ Ｐゴシック" charset="-128"/>
              </a:rPr>
              <a:t>D</a:t>
            </a:r>
            <a:r>
              <a:rPr lang="en-US" altLang="en-US" dirty="0" smtClean="0">
                <a:ea typeface="ＭＳ Ｐゴシック" charset="-128"/>
              </a:rPr>
              <a:t>ifferently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754563"/>
          </a:xfrm>
        </p:spPr>
        <p:txBody>
          <a:bodyPr/>
          <a:lstStyle/>
          <a:p>
            <a:pPr eaLnBrk="1" hangingPunct="1"/>
            <a:r>
              <a:rPr lang="en-US" altLang="en-US" i="1" smtClean="0">
                <a:ea typeface="ＭＳ Ｐゴシック" charset="-128"/>
              </a:rPr>
              <a:t>See which of my friends are going to a show</a:t>
            </a:r>
            <a:r>
              <a:rPr lang="en-US" altLang="en-US" smtClean="0">
                <a:ea typeface="ＭＳ Ｐゴシック" charset="-128"/>
              </a:rPr>
              <a:t> </a:t>
            </a:r>
          </a:p>
          <a:p>
            <a:pPr lvl="1" eaLnBrk="1" hangingPunct="1"/>
            <a:r>
              <a:rPr lang="en-US" altLang="en-US" smtClean="0">
                <a:ea typeface="ＭＳ Ｐゴシック" charset="-128"/>
              </a:rPr>
              <a:t>As a theatergoer</a:t>
            </a:r>
          </a:p>
          <a:p>
            <a:pPr lvl="1" eaLnBrk="1" hangingPunct="1"/>
            <a:r>
              <a:rPr lang="en-US" altLang="en-US" smtClean="0">
                <a:ea typeface="ＭＳ Ｐゴシック" charset="-128"/>
              </a:rPr>
              <a:t>So that I can enjoy the show with my friends</a:t>
            </a:r>
          </a:p>
          <a:p>
            <a:pPr lvl="1" eaLnBrk="1" hangingPunct="1"/>
            <a:r>
              <a:rPr lang="en-US" altLang="en-US" smtClean="0">
                <a:ea typeface="ＭＳ Ｐゴシック" charset="-128"/>
              </a:rPr>
              <a:t>I want to see which of my Facebook friends are attending a given show</a:t>
            </a:r>
          </a:p>
          <a:p>
            <a:pPr eaLnBrk="1" hangingPunct="1"/>
            <a:r>
              <a:rPr lang="en-US" altLang="en-US" i="1" smtClean="0">
                <a:ea typeface="ＭＳ Ｐゴシック" charset="-128"/>
              </a:rPr>
              <a:t>Show patron’s Facebook friends</a:t>
            </a:r>
          </a:p>
          <a:p>
            <a:pPr lvl="1" eaLnBrk="1" hangingPunct="1"/>
            <a:r>
              <a:rPr lang="en-US" altLang="en-US" smtClean="0">
                <a:ea typeface="ＭＳ Ｐゴシック" charset="-128"/>
              </a:rPr>
              <a:t>As a box office manager</a:t>
            </a:r>
          </a:p>
          <a:p>
            <a:pPr lvl="1" eaLnBrk="1" hangingPunct="1"/>
            <a:r>
              <a:rPr lang="en-US" altLang="en-US" smtClean="0">
                <a:ea typeface="ＭＳ Ｐゴシック" charset="-128"/>
              </a:rPr>
              <a:t>So that I can induce a patron to buy a ticket</a:t>
            </a:r>
          </a:p>
          <a:p>
            <a:pPr lvl="1" eaLnBrk="1" hangingPunct="1"/>
            <a:r>
              <a:rPr lang="en-US" altLang="en-US" smtClean="0">
                <a:ea typeface="ＭＳ Ｐゴシック" charset="-128"/>
              </a:rPr>
              <a:t>I want to show her which of her Facebook friends are going to a given show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3DD33AA-68BB-4925-B73D-6EB8EC9964C6}" type="slidenum">
              <a:rPr lang="en-US" altLang="en-US" sz="1400">
                <a:latin typeface="Helvetica" charset="0"/>
              </a:rPr>
              <a:pPr eaLnBrk="1" hangingPunct="1"/>
              <a:t>29</a:t>
            </a:fld>
            <a:endParaRPr lang="en-US" altLang="en-US" sz="1400">
              <a:latin typeface="Helvetica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52400" y="3886200"/>
            <a:ext cx="8763000" cy="1588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17BC5AD-79DA-437B-9F00-F13ADAA4963F}" type="slidenum">
              <a:rPr lang="en-US" altLang="en-US" sz="1400">
                <a:latin typeface="Helvetica" charset="0"/>
              </a:rPr>
              <a:pPr eaLnBrk="1" hangingPunct="1"/>
              <a:t>3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1126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</a:rPr>
              <a:t>Product Backlog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534400" cy="4754563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</a:rPr>
              <a:t>Real systems have 100s of user stories</a:t>
            </a:r>
          </a:p>
          <a:p>
            <a:pPr eaLnBrk="1" hangingPunct="1"/>
            <a:r>
              <a:rPr lang="en-US" altLang="en-US" i="1" smtClean="0">
                <a:ea typeface="ＭＳ Ｐゴシック" charset="-128"/>
              </a:rPr>
              <a:t>Backlog</a:t>
            </a:r>
            <a:r>
              <a:rPr lang="en-US" altLang="en-US" smtClean="0">
                <a:ea typeface="ＭＳ Ｐゴシック" charset="-128"/>
              </a:rPr>
              <a:t>: User Stories not yet completed</a:t>
            </a:r>
          </a:p>
          <a:p>
            <a:pPr lvl="1" eaLnBrk="1" hangingPunct="1"/>
            <a:r>
              <a:rPr lang="en-US" altLang="en-US" smtClean="0">
                <a:ea typeface="ＭＳ Ｐゴシック" charset="-128"/>
              </a:rPr>
              <a:t>(We’ll see Backlog again with Pivotal Tracker)</a:t>
            </a:r>
          </a:p>
          <a:p>
            <a:pPr eaLnBrk="1" hangingPunct="1"/>
            <a:r>
              <a:rPr lang="en-US" altLang="en-US" smtClean="0">
                <a:ea typeface="ＭＳ Ｐゴシック" charset="-128"/>
              </a:rPr>
              <a:t>Prioritize so most valuable items highest</a:t>
            </a:r>
          </a:p>
          <a:p>
            <a:pPr eaLnBrk="1" hangingPunct="1"/>
            <a:r>
              <a:rPr lang="en-US" altLang="en-US" smtClean="0">
                <a:ea typeface="ＭＳ Ｐゴシック" charset="-128"/>
              </a:rPr>
              <a:t>Organize so they match SW releases over time </a:t>
            </a:r>
          </a:p>
          <a:p>
            <a:pPr eaLnBrk="1" hangingPunct="1"/>
            <a:endParaRPr lang="en-US" altLang="en-US" smtClean="0">
              <a:ea typeface="ＭＳ Ｐゴシック" charset="-128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79A9235-5329-4C79-900A-0FE2A2F4E484}" type="slidenum">
              <a:rPr lang="en-US" altLang="en-US" sz="1400">
                <a:latin typeface="Helvetica" charset="0"/>
              </a:rPr>
              <a:pPr eaLnBrk="1" hangingPunct="1"/>
              <a:t>30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Related Issue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600" dirty="0" smtClean="0">
                <a:ea typeface="ＭＳ Ｐゴシック" charset="-128"/>
              </a:rPr>
              <a:t>Spike</a:t>
            </a:r>
          </a:p>
          <a:p>
            <a:pPr lvl="1"/>
            <a:r>
              <a:rPr lang="en-US" altLang="en-US" sz="3200" dirty="0" smtClean="0">
                <a:ea typeface="ＭＳ Ｐゴシック" charset="-128"/>
              </a:rPr>
              <a:t>Short investigation into technique or problem</a:t>
            </a:r>
          </a:p>
          <a:p>
            <a:pPr lvl="2"/>
            <a:r>
              <a:rPr lang="en-US" altLang="en-US" sz="2800" dirty="0" smtClean="0">
                <a:ea typeface="ＭＳ Ｐゴシック" charset="-128"/>
              </a:rPr>
              <a:t>E.g. spike on recommendation algorithms</a:t>
            </a:r>
          </a:p>
          <a:p>
            <a:pPr lvl="1"/>
            <a:r>
              <a:rPr lang="en-US" altLang="en-US" sz="3200" dirty="0" smtClean="0">
                <a:ea typeface="ＭＳ Ｐゴシック" charset="-128"/>
              </a:rPr>
              <a:t>After spike done, code </a:t>
            </a:r>
            <a:r>
              <a:rPr lang="en-US" altLang="en-US" sz="3200" i="1" dirty="0" smtClean="0">
                <a:ea typeface="ＭＳ Ｐゴシック" charset="-128"/>
              </a:rPr>
              <a:t>must </a:t>
            </a:r>
            <a:r>
              <a:rPr lang="en-US" altLang="en-US" sz="3200" dirty="0" smtClean="0">
                <a:ea typeface="ＭＳ Ｐゴシック" charset="-128"/>
              </a:rPr>
              <a:t>be thrown away</a:t>
            </a:r>
          </a:p>
          <a:p>
            <a:pPr lvl="2"/>
            <a:r>
              <a:rPr lang="en-US" altLang="en-US" sz="2800" dirty="0" smtClean="0">
                <a:ea typeface="ＭＳ Ｐゴシック" charset="-128"/>
              </a:rPr>
              <a:t>Now know approach you want, write it correctly</a:t>
            </a:r>
          </a:p>
          <a:p>
            <a:pPr lvl="2"/>
            <a:r>
              <a:rPr lang="en-US" altLang="en-US" sz="2800" dirty="0" smtClean="0">
                <a:ea typeface="ＭＳ Ｐゴシック" charset="-128"/>
              </a:rPr>
              <a:t>Not all code branches merge into production</a:t>
            </a:r>
          </a:p>
          <a:p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6199FD7-1FC9-4961-BA9A-0F0577B0837B}" type="slidenum">
              <a:rPr lang="en-US" altLang="en-US" sz="1400">
                <a:latin typeface="Helvetica" charset="0"/>
              </a:rPr>
              <a:pPr eaLnBrk="1" hangingPunct="1"/>
              <a:t>31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396A2A2-0473-4DCE-991F-64A2BB2461D0}" type="slidenum">
              <a:rPr lang="en-US" altLang="en-US" sz="1400">
                <a:latin typeface="Helvetica" charset="0"/>
              </a:rPr>
              <a:pPr eaLnBrk="1" hangingPunct="1"/>
              <a:t>32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61444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3"/>
          <p:cNvSpPr txBox="1">
            <a:spLocks noChangeArrowheads="1"/>
          </p:cNvSpPr>
          <p:nvPr/>
        </p:nvSpPr>
        <p:spPr bwMode="auto">
          <a:xfrm>
            <a:off x="1371600" y="3348038"/>
            <a:ext cx="6705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ln>
                  <a:solidFill>
                    <a:srgbClr val="000000"/>
                  </a:solidFill>
                </a:ln>
                <a:solidFill>
                  <a:srgbClr val="66FF33"/>
                </a:solidFill>
              </a:rPr>
              <a:t>BDD should test app implementation</a:t>
            </a:r>
          </a:p>
        </p:txBody>
      </p:sp>
      <p:sp>
        <p:nvSpPr>
          <p:cNvPr id="62467" name="TextBox 4"/>
          <p:cNvSpPr txBox="1">
            <a:spLocks noChangeArrowheads="1"/>
          </p:cNvSpPr>
          <p:nvPr/>
        </p:nvSpPr>
        <p:spPr bwMode="auto">
          <a:xfrm>
            <a:off x="1371600" y="4038600"/>
            <a:ext cx="6705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99CC00"/>
                </a:solidFill>
              </a:rPr>
              <a:t>User stories in BDD play same role as design requirements in Plan-and-Document</a:t>
            </a:r>
          </a:p>
        </p:txBody>
      </p:sp>
      <p:sp>
        <p:nvSpPr>
          <p:cNvPr id="62468" name="TextBox 5"/>
          <p:cNvSpPr txBox="1">
            <a:spLocks noChangeArrowheads="1"/>
          </p:cNvSpPr>
          <p:nvPr/>
        </p:nvSpPr>
        <p:spPr bwMode="auto">
          <a:xfrm>
            <a:off x="1371600" y="4953000"/>
            <a:ext cx="6705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6699"/>
                </a:solidFill>
              </a:rPr>
              <a:t>This is a valid User Story:   “Search </a:t>
            </a:r>
            <a:r>
              <a:rPr lang="en-US" altLang="en-US" b="1" dirty="0" err="1">
                <a:solidFill>
                  <a:srgbClr val="FF6699"/>
                </a:solidFill>
              </a:rPr>
              <a:t>TMDb</a:t>
            </a:r>
            <a:endParaRPr lang="en-US" altLang="en-US" b="1" dirty="0">
              <a:solidFill>
                <a:srgbClr val="FF6699"/>
              </a:solidFill>
            </a:endParaRPr>
          </a:p>
          <a:p>
            <a:pPr eaLnBrk="1" hangingPunct="1"/>
            <a:r>
              <a:rPr lang="en-US" altLang="en-US" b="1" dirty="0">
                <a:solidFill>
                  <a:srgbClr val="FF6699"/>
                </a:solidFill>
              </a:rPr>
              <a:t>       	   I want to search </a:t>
            </a:r>
            <a:r>
              <a:rPr lang="en-US" altLang="en-US" b="1" dirty="0" err="1">
                <a:solidFill>
                  <a:srgbClr val="FF6699"/>
                </a:solidFill>
              </a:rPr>
              <a:t>TMDb</a:t>
            </a:r>
            <a:r>
              <a:rPr lang="en-US" altLang="en-US" b="1" dirty="0">
                <a:solidFill>
                  <a:srgbClr val="FF6699"/>
                </a:solidFill>
              </a:rPr>
              <a:t> </a:t>
            </a:r>
            <a:br>
              <a:rPr lang="en-US" altLang="en-US" b="1" dirty="0">
                <a:solidFill>
                  <a:srgbClr val="FF6699"/>
                </a:solidFill>
              </a:rPr>
            </a:br>
            <a:r>
              <a:rPr lang="en-US" altLang="en-US" b="1" dirty="0">
                <a:solidFill>
                  <a:srgbClr val="FF6699"/>
                </a:solidFill>
              </a:rPr>
              <a:t>	   As a movie fan</a:t>
            </a:r>
            <a:br>
              <a:rPr lang="en-US" altLang="en-US" b="1" dirty="0">
                <a:solidFill>
                  <a:srgbClr val="FF6699"/>
                </a:solidFill>
              </a:rPr>
            </a:br>
            <a:r>
              <a:rPr lang="en-US" altLang="en-US" b="1" dirty="0">
                <a:solidFill>
                  <a:srgbClr val="FF6699"/>
                </a:solidFill>
              </a:rPr>
              <a:t>	   So that I can more easily find info”</a:t>
            </a:r>
          </a:p>
        </p:txBody>
      </p:sp>
      <p:sp>
        <p:nvSpPr>
          <p:cNvPr id="62469" name="TextBox 2"/>
          <p:cNvSpPr txBox="1">
            <a:spLocks noChangeArrowheads="1"/>
          </p:cNvSpPr>
          <p:nvPr/>
        </p:nvSpPr>
        <p:spPr bwMode="auto">
          <a:xfrm>
            <a:off x="1371600" y="2325688"/>
            <a:ext cx="7086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9900"/>
                </a:solidFill>
              </a:rPr>
              <a:t>BDD is designed to help with validation (build the right thing) in addition to verification</a:t>
            </a: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960438" y="24130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8000"/>
                </a:solidFill>
                <a:latin typeface="Lucida Sans Typewriter" charset="0"/>
                <a:ea typeface="ＭＳ ゴシック" charset="-128"/>
              </a:rPr>
              <a:t>1.</a:t>
            </a:r>
          </a:p>
        </p:txBody>
      </p:sp>
      <p:sp>
        <p:nvSpPr>
          <p:cNvPr id="62471" name="Slide Number Placeholder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5164A66-DAA3-46C6-9454-787295C55DEB}" type="slidenum">
              <a:rPr lang="en-US" altLang="en-US" sz="1400">
                <a:latin typeface="Helvetica" charset="0"/>
              </a:rPr>
              <a:pPr eaLnBrk="1" hangingPunct="1"/>
              <a:t>33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62472" name="TextBox 12"/>
          <p:cNvSpPr txBox="1">
            <a:spLocks noChangeArrowheads="1"/>
          </p:cNvSpPr>
          <p:nvPr/>
        </p:nvSpPr>
        <p:spPr bwMode="auto">
          <a:xfrm>
            <a:off x="685800" y="482600"/>
            <a:ext cx="7162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00"/>
                </a:solidFill>
              </a:rPr>
              <a:t>Which expression statement regarding BDD and user stories is FALSE?</a:t>
            </a: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</p:txBody>
      </p:sp>
      <p:sp>
        <p:nvSpPr>
          <p:cNvPr id="62473" name="Rectangle 6"/>
          <p:cNvSpPr>
            <a:spLocks noChangeArrowheads="1"/>
          </p:cNvSpPr>
          <p:nvPr/>
        </p:nvSpPr>
        <p:spPr bwMode="auto">
          <a:xfrm>
            <a:off x="960438" y="338455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408000"/>
                </a:solidFill>
                <a:latin typeface="Lucida Sans Typewriter" charset="0"/>
                <a:ea typeface="ＭＳ ゴシック" charset="-128"/>
              </a:rPr>
              <a:t>2.</a:t>
            </a:r>
          </a:p>
        </p:txBody>
      </p:sp>
      <p:sp>
        <p:nvSpPr>
          <p:cNvPr id="62474" name="Rectangle 6"/>
          <p:cNvSpPr>
            <a:spLocks noChangeArrowheads="1"/>
          </p:cNvSpPr>
          <p:nvPr/>
        </p:nvSpPr>
        <p:spPr bwMode="auto">
          <a:xfrm>
            <a:off x="960438" y="4075112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3434"/>
                </a:solidFill>
                <a:latin typeface="Lucida Sans Typewriter" charset="0"/>
                <a:ea typeface="ＭＳ ゴシック" charset="-128"/>
              </a:rPr>
              <a:t>3.</a:t>
            </a:r>
          </a:p>
        </p:txBody>
      </p:sp>
      <p:sp>
        <p:nvSpPr>
          <p:cNvPr id="62475" name="Rectangle 6"/>
          <p:cNvSpPr>
            <a:spLocks noChangeArrowheads="1"/>
          </p:cNvSpPr>
          <p:nvPr/>
        </p:nvSpPr>
        <p:spPr bwMode="auto">
          <a:xfrm>
            <a:off x="960438" y="501015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0090"/>
                </a:solidFill>
                <a:latin typeface="Lucida Sans Typewriter" charset="0"/>
                <a:ea typeface="ＭＳ ゴシック" charset="-128"/>
              </a:rPr>
              <a:t>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DAE1806-DF82-49EC-92AF-CFCC36B7AE87}" type="slidenum">
              <a:rPr lang="en-US" altLang="en-US" sz="1400">
                <a:latin typeface="Helvetica" charset="0"/>
              </a:rPr>
              <a:pPr eaLnBrk="1" hangingPunct="1"/>
              <a:t>34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64516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ctrTitle"/>
          </p:nvPr>
        </p:nvSpPr>
        <p:spPr>
          <a:xfrm>
            <a:off x="609600" y="33528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Points, Velocity, and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Pivotal Tracker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sz="3200" i="1" dirty="0" smtClean="0">
                <a:ea typeface="ＭＳ Ｐゴシック" charset="-128"/>
              </a:rPr>
              <a:t>(Engineering Software as a Service §7.2)</a:t>
            </a:r>
            <a:endParaRPr lang="en-US" altLang="en-US" i="1" dirty="0" smtClean="0">
              <a:ea typeface="ＭＳ Ｐゴシック" charset="-128"/>
            </a:endParaRPr>
          </a:p>
        </p:txBody>
      </p:sp>
      <p:grpSp>
        <p:nvGrpSpPr>
          <p:cNvPr id="68612" name="Group 3"/>
          <p:cNvGrpSpPr>
            <a:grpSpLocks/>
          </p:cNvGrpSpPr>
          <p:nvPr/>
        </p:nvGrpSpPr>
        <p:grpSpPr bwMode="auto">
          <a:xfrm>
            <a:off x="2209800" y="5867400"/>
            <a:ext cx="4724400" cy="830263"/>
            <a:chOff x="3124200" y="5638800"/>
            <a:chExt cx="4724400" cy="831277"/>
          </a:xfrm>
        </p:grpSpPr>
        <p:pic>
          <p:nvPicPr>
            <p:cNvPr id="6861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5715000"/>
              <a:ext cx="1524000" cy="533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16" name="TextBox 5"/>
            <p:cNvSpPr txBox="1">
              <a:spLocks noChangeArrowheads="1"/>
            </p:cNvSpPr>
            <p:nvPr/>
          </p:nvSpPr>
          <p:spPr bwMode="auto">
            <a:xfrm>
              <a:off x="3124200" y="5638800"/>
              <a:ext cx="3276600" cy="831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latin typeface="Arial Narrow" charset="0"/>
                </a:rPr>
                <a:t>© 2013 David Patterson &amp; David Patterson</a:t>
              </a:r>
            </a:p>
            <a:p>
              <a:pPr algn="r" eaLnBrk="1" hangingPunct="1"/>
              <a:r>
                <a:rPr lang="en-US" altLang="en-US" sz="1200">
                  <a:latin typeface="Arial Narrow" charset="0"/>
                </a:rPr>
                <a:t>Licensed under </a:t>
              </a:r>
              <a:r>
                <a:rPr lang="en-US" altLang="en-US" sz="1200">
                  <a:latin typeface="Arial Narrow" charset="0"/>
                  <a:hlinkClick r:id="rId3"/>
                </a:rPr>
                <a:t>Creative Commons Attribution-NonCommercial-ShareAlike 3.0 Unported License</a:t>
              </a:r>
              <a:endParaRPr lang="en-US" altLang="en-US" sz="1200">
                <a:latin typeface="Arial Narrow" charset="0"/>
              </a:endParaRPr>
            </a:p>
          </p:txBody>
        </p:sp>
      </p:grpSp>
      <p:sp>
        <p:nvSpPr>
          <p:cNvPr id="6861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265FC6-ACB4-45BD-B7D2-2C208DF5C4E0}" type="slidenum">
              <a:rPr lang="en-US" altLang="en-US" sz="1400">
                <a:latin typeface="Helvetica" charset="0"/>
              </a:rPr>
              <a:pPr eaLnBrk="1" hangingPunct="1"/>
              <a:t>35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68614" name="Picture 7" descr="tra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28600"/>
            <a:ext cx="28289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Productivity and Tools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Don’t we want to avoid major planning effort in Agile? If so, how to estimate time without a plan?</a:t>
            </a:r>
          </a:p>
          <a:p>
            <a:r>
              <a:rPr lang="en-US" altLang="en-US" dirty="0" smtClean="0">
                <a:ea typeface="ＭＳ Ｐゴシック" charset="-128"/>
              </a:rPr>
              <a:t>Can User Stories be used to measure progress on project?</a:t>
            </a:r>
          </a:p>
          <a:p>
            <a:r>
              <a:rPr lang="en-US" altLang="en-US" dirty="0" smtClean="0">
                <a:ea typeface="ＭＳ Ｐゴシック" charset="-128"/>
              </a:rPr>
              <a:t>What should a tool do to help measure progress for Agile?</a:t>
            </a:r>
          </a:p>
          <a:p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92E921C-45CA-4381-94C5-16B83097ADBF}" type="slidenum">
              <a:rPr lang="en-US" altLang="en-US" sz="1400">
                <a:latin typeface="Helvetica" charset="0"/>
              </a:rPr>
              <a:pPr eaLnBrk="1" hangingPunct="1"/>
              <a:t>36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Measuring Productivity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A measure of team productivity: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calculate avg. no. stories / week?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But some stories much harder than others</a:t>
            </a:r>
          </a:p>
          <a:p>
            <a:r>
              <a:rPr lang="en-US" altLang="en-US" dirty="0" smtClean="0">
                <a:ea typeface="ＭＳ Ｐゴシック" charset="-128"/>
              </a:rPr>
              <a:t>Rate each user story in advance on a simple integer scale 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1 for straightforward, 2 for medium, 3 for very complex</a:t>
            </a:r>
          </a:p>
          <a:p>
            <a:r>
              <a:rPr lang="en-US" altLang="en-US" dirty="0" smtClean="0">
                <a:solidFill>
                  <a:srgbClr val="0000FF"/>
                </a:solidFill>
                <a:ea typeface="ＭＳ Ｐゴシック" charset="-128"/>
              </a:rPr>
              <a:t>Velocity</a:t>
            </a:r>
            <a:r>
              <a:rPr lang="en-US" altLang="en-US" dirty="0" smtClean="0">
                <a:ea typeface="ＭＳ Ｐゴシック" charset="-128"/>
              </a:rPr>
              <a:t>: avg. number of </a:t>
            </a:r>
            <a:r>
              <a:rPr lang="en-US" altLang="en-US" i="1" dirty="0" smtClean="0">
                <a:ea typeface="ＭＳ Ｐゴシック" charset="-128"/>
              </a:rPr>
              <a:t>points </a:t>
            </a:r>
            <a:r>
              <a:rPr lang="en-US" altLang="en-US" dirty="0" smtClean="0">
                <a:ea typeface="ＭＳ Ｐゴシック" charset="-128"/>
              </a:rPr>
              <a:t>/ week</a:t>
            </a: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80018B4-059F-45F5-B844-7F9AA07B55C5}" type="slidenum">
              <a:rPr lang="en-US" altLang="en-US" sz="1400">
                <a:latin typeface="Helvetica" charset="0"/>
              </a:rPr>
              <a:pPr eaLnBrk="1" hangingPunct="1"/>
              <a:t>37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70661" name="Picture 4" descr="measur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3" y="1524000"/>
            <a:ext cx="144303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 descr="roc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4" b="11385"/>
          <a:stretch/>
        </p:blipFill>
        <p:spPr bwMode="auto">
          <a:xfrm>
            <a:off x="2743200" y="4998720"/>
            <a:ext cx="3929063" cy="178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More on Points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Once get experience, </a:t>
            </a:r>
            <a:r>
              <a:rPr lang="en-US" altLang="en-US" dirty="0" err="1" smtClean="0">
                <a:ea typeface="ＭＳ Ｐゴシック" charset="-128"/>
              </a:rPr>
              <a:t>Fibonnaci</a:t>
            </a:r>
            <a:r>
              <a:rPr lang="en-US" altLang="en-US" dirty="0" smtClean="0">
                <a:ea typeface="ＭＳ Ｐゴシック" charset="-128"/>
              </a:rPr>
              <a:t> scale is commonly used: 1, 2, 3, 5, 8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(Each new number is sum of previous 2)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At Pivotal Labs, 8 is extremely rare</a:t>
            </a:r>
          </a:p>
          <a:p>
            <a:r>
              <a:rPr lang="en-US" altLang="en-US" dirty="0" smtClean="0">
                <a:ea typeface="ＭＳ Ｐゴシック" charset="-128"/>
              </a:rPr>
              <a:t>Teams assign value: vote by holding up fingers simultaneously, take average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If a big disagreement (2 and 5), discuss more</a:t>
            </a:r>
          </a:p>
        </p:txBody>
      </p:sp>
      <p:sp>
        <p:nvSpPr>
          <p:cNvPr id="7270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B510B8A-AE70-4F57-8613-70F79CE0D947}" type="slidenum">
              <a:rPr lang="en-US" altLang="en-US" sz="1400">
                <a:latin typeface="Helvetica" charset="0"/>
              </a:rPr>
              <a:pPr eaLnBrk="1" hangingPunct="1"/>
              <a:t>38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4" descr="points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324100"/>
            <a:ext cx="32766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More on Points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6553200" cy="4754563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≥5 =&gt; divide user story into simpler stories 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backlog not too demanding</a:t>
            </a:r>
          </a:p>
          <a:p>
            <a:r>
              <a:rPr lang="en-US" altLang="en-US" dirty="0" smtClean="0">
                <a:ea typeface="ＭＳ Ｐゴシック" charset="-128"/>
              </a:rPr>
              <a:t>Doesn’t matter if velocity is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5 or 10 points per iteration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As long as team is consistent</a:t>
            </a:r>
          </a:p>
          <a:p>
            <a:r>
              <a:rPr lang="en-US" altLang="en-US" dirty="0" smtClean="0">
                <a:ea typeface="ＭＳ Ｐゴシック" charset="-128"/>
              </a:rPr>
              <a:t>Idea is to improve self-evaluation and suggest number of iterations for feature set</a:t>
            </a:r>
          </a:p>
          <a:p>
            <a:pPr lvl="1"/>
            <a:endParaRPr lang="en-US" altLang="en-US" dirty="0" smtClean="0">
              <a:ea typeface="ＭＳ Ｐゴシック" charset="-128"/>
            </a:endParaRPr>
          </a:p>
          <a:p>
            <a:pPr>
              <a:buFontTx/>
              <a:buNone/>
            </a:pPr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7475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8493D56-8596-4AD6-A99A-28943547B8E6}" type="slidenum">
              <a:rPr lang="en-US" altLang="en-US" sz="1400">
                <a:latin typeface="Helvetica" charset="0"/>
              </a:rPr>
              <a:pPr eaLnBrk="1" hangingPunct="1"/>
              <a:t>39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</a:rPr>
              <a:t>Identifying What</a:t>
            </a:r>
            <a:r>
              <a:rPr lang="en-US" altLang="ja-JP" smtClean="0">
                <a:ea typeface="ＭＳ Ｐゴシック" charset="-128"/>
              </a:rPr>
              <a:t>’s Wrong:</a:t>
            </a:r>
            <a:br>
              <a:rPr lang="en-US" altLang="ja-JP" smtClean="0">
                <a:ea typeface="ＭＳ Ｐゴシック" charset="-128"/>
              </a:rPr>
            </a:br>
            <a:r>
              <a:rPr lang="en-US" altLang="ja-JP" smtClean="0">
                <a:ea typeface="ＭＳ Ｐゴシック" charset="-128"/>
              </a:rPr>
              <a:t>Smells, Metrics, SOFA</a:t>
            </a:r>
            <a:br>
              <a:rPr lang="en-US" altLang="ja-JP" smtClean="0">
                <a:ea typeface="ＭＳ Ｐゴシック" charset="-128"/>
              </a:rPr>
            </a:br>
            <a:r>
              <a:rPr lang="en-US" altLang="ja-JP" sz="3600" i="1" smtClean="0">
                <a:ea typeface="ＭＳ Ｐゴシック" charset="-128"/>
              </a:rPr>
              <a:t>(ESaaS §9.5)</a:t>
            </a:r>
            <a:endParaRPr lang="en-US" altLang="en-US" smtClean="0">
              <a:ea typeface="ＭＳ Ｐゴシック" charset="-128"/>
            </a:endParaRPr>
          </a:p>
        </p:txBody>
      </p: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2209800" y="6019800"/>
            <a:ext cx="4724400" cy="646113"/>
            <a:chOff x="3124200" y="5638800"/>
            <a:chExt cx="4724400" cy="646331"/>
          </a:xfrm>
        </p:grpSpPr>
        <p:pic>
          <p:nvPicPr>
            <p:cNvPr id="1229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5715000"/>
              <a:ext cx="1524000" cy="533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5" name="TextBox 5"/>
            <p:cNvSpPr txBox="1">
              <a:spLocks noChangeArrowheads="1"/>
            </p:cNvSpPr>
            <p:nvPr/>
          </p:nvSpPr>
          <p:spPr bwMode="auto">
            <a:xfrm>
              <a:off x="3124200" y="5638800"/>
              <a:ext cx="32766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latin typeface="Arial Narrow" charset="0"/>
                </a:rPr>
                <a:t>© 2012 Armando Fox &amp; David Patterson</a:t>
              </a:r>
            </a:p>
            <a:p>
              <a:pPr algn="r" eaLnBrk="1" hangingPunct="1"/>
              <a:r>
                <a:rPr lang="en-US" altLang="en-US" sz="1200">
                  <a:latin typeface="Arial Narrow" charset="0"/>
                </a:rPr>
                <a:t>Licensed under </a:t>
              </a:r>
              <a:r>
                <a:rPr lang="en-US" altLang="en-US" sz="1200">
                  <a:latin typeface="Arial Narrow" charset="0"/>
                  <a:hlinkClick r:id="rId3"/>
                </a:rPr>
                <a:t>Creative Commons Attribution-NonCommercial-ShareAlike 3.0 Unported License</a:t>
              </a:r>
              <a:endParaRPr lang="en-US" altLang="en-US" sz="1200">
                <a:latin typeface="Arial Narrow" charset="0"/>
              </a:endParaRPr>
            </a:p>
          </p:txBody>
        </p:sp>
      </p:grpSp>
      <p:sp>
        <p:nvSpPr>
          <p:cNvPr id="12292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0400" y="4419600"/>
            <a:ext cx="3065463" cy="4000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i="1">
                <a:latin typeface="Arial Narrow" charset="0"/>
                <a:hlinkClick r:id="rId4"/>
              </a:rPr>
              <a:t>http://pastebin.com/gtQ7QcHu</a:t>
            </a:r>
            <a:endParaRPr lang="en-US" altLang="en-US" sz="2000" i="1">
              <a:latin typeface="Arial Narro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5" descr="tracker.WMF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04800"/>
            <a:ext cx="4136360" cy="86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2" name="Picture 6" descr="Tracker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3" b="12223"/>
          <a:stretch/>
        </p:blipFill>
        <p:spPr bwMode="auto">
          <a:xfrm>
            <a:off x="0" y="2362200"/>
            <a:ext cx="88757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5715000" cy="1143000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Pivotal Tracker</a:t>
            </a:r>
          </a:p>
        </p:txBody>
      </p:sp>
      <p:sp>
        <p:nvSpPr>
          <p:cNvPr id="76804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1143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Calculates velocity for team, manages user stories: Current, Backlog, Icebox</a:t>
            </a:r>
          </a:p>
          <a:p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7680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CA14050-DB8F-4B5B-81D5-2518CFA31EEE}" type="slidenum">
              <a:rPr lang="en-US" altLang="en-US" sz="1400">
                <a:latin typeface="Helvetica" charset="0"/>
              </a:rPr>
              <a:pPr eaLnBrk="1" hangingPunct="1"/>
              <a:t>40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3" name="Picture 5" descr="tracker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40" y="304800"/>
            <a:ext cx="4136360" cy="86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924800" cy="1143000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Pivotal Tracker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Prioritize user stories by where place them in Current, Backlog, Icebox panels</a:t>
            </a:r>
          </a:p>
          <a:p>
            <a:r>
              <a:rPr lang="en-US" altLang="en-US" smtClean="0">
                <a:ea typeface="ＭＳ Ｐゴシック" charset="-128"/>
              </a:rPr>
              <a:t>When completed, move to Done panel</a:t>
            </a:r>
          </a:p>
          <a:p>
            <a:r>
              <a:rPr lang="en-US" altLang="en-US" smtClean="0">
                <a:ea typeface="ＭＳ Ｐゴシック" charset="-128"/>
              </a:rPr>
              <a:t>Can add logical Release points, so can figure out when a Release will really happen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Remaining points/Velocity</a:t>
            </a:r>
          </a:p>
          <a:p>
            <a:r>
              <a:rPr lang="en-US" altLang="en-US" i="1" smtClean="0">
                <a:solidFill>
                  <a:srgbClr val="0000FF"/>
                </a:solidFill>
                <a:ea typeface="ＭＳ Ｐゴシック" charset="-128"/>
              </a:rPr>
              <a:t>Epic </a:t>
            </a:r>
            <a:r>
              <a:rPr lang="en-US" altLang="en-US" smtClean="0">
                <a:ea typeface="ＭＳ Ｐゴシック" charset="-128"/>
              </a:rPr>
              <a:t>(with own panel) 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Combine related user stories together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Ordered independent of user story in Backlog</a:t>
            </a: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1CA82F3-6048-45E9-B16F-7A10237287CD}" type="slidenum">
              <a:rPr lang="en-US" altLang="en-US" sz="1400">
                <a:latin typeface="Helvetica" charset="0"/>
              </a:rPr>
              <a:pPr eaLnBrk="1" hangingPunct="1"/>
              <a:t>41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1" name="Picture 4" descr="tracker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40" y="275120"/>
            <a:ext cx="4136360" cy="86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924800" cy="1143000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Tracker Roles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Developers don’t decide when user stories completed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Pushes Finish button, which sends to “</a:t>
            </a:r>
            <a:r>
              <a:rPr lang="en-US" altLang="en-US" dirty="0" smtClean="0">
                <a:solidFill>
                  <a:srgbClr val="0000FF"/>
                </a:solidFill>
                <a:ea typeface="ＭＳ Ｐゴシック" charset="-128"/>
              </a:rPr>
              <a:t>Product Owner</a:t>
            </a:r>
            <a:r>
              <a:rPr lang="en-US" altLang="en-US" dirty="0" smtClean="0">
                <a:ea typeface="ＭＳ Ｐゴシック" charset="-128"/>
              </a:rPr>
              <a:t>” (as in Scrum team organization)</a:t>
            </a:r>
          </a:p>
          <a:p>
            <a:r>
              <a:rPr lang="en-US" altLang="en-US" dirty="0" smtClean="0">
                <a:ea typeface="ＭＳ Ｐゴシック" charset="-128"/>
              </a:rPr>
              <a:t>Product Owner tries out the user story and then either hits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Accept, which marks user story as done, or 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Reject, which marks story as needing to be Restarted by developer</a:t>
            </a: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B7EF99D-C1F9-4F68-B494-A78437FD692B}" type="slidenum">
              <a:rPr lang="en-US" altLang="en-US" sz="1400">
                <a:latin typeface="Helvetica" charset="0"/>
              </a:rPr>
              <a:pPr eaLnBrk="1" hangingPunct="1"/>
              <a:t>42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Pivotal Tracker: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Features vs. Chores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FF"/>
                </a:solidFill>
                <a:ea typeface="ＭＳ Ｐゴシック" charset="-128"/>
              </a:rPr>
              <a:t>Features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User stories that provide verifiable business value to customer </a:t>
            </a:r>
          </a:p>
          <a:p>
            <a:pPr lvl="2"/>
            <a:r>
              <a:rPr lang="en-US" altLang="en-US" smtClean="0">
                <a:ea typeface="ＭＳ Ｐゴシック" charset="-128"/>
              </a:rPr>
              <a:t>“Add agree box to checkout page”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Worth points &amp; therefore must be estimated</a:t>
            </a:r>
          </a:p>
          <a:p>
            <a:r>
              <a:rPr lang="en-US" altLang="en-US" smtClean="0">
                <a:solidFill>
                  <a:srgbClr val="0000FF"/>
                </a:solidFill>
                <a:ea typeface="ＭＳ Ｐゴシック" charset="-128"/>
              </a:rPr>
              <a:t>Chores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User Stories that are necessary, but provide no direct, obvious value to customer </a:t>
            </a:r>
          </a:p>
          <a:p>
            <a:pPr lvl="2"/>
            <a:r>
              <a:rPr lang="en-US" altLang="en-US" smtClean="0">
                <a:ea typeface="ＭＳ Ｐゴシック" charset="-128"/>
              </a:rPr>
              <a:t>“Find out why test suite is so slow”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No points</a:t>
            </a:r>
          </a:p>
          <a:p>
            <a:pPr lvl="1"/>
            <a:endParaRPr lang="en-US" altLang="en-US" smtClean="0">
              <a:ea typeface="ＭＳ Ｐゴシック" charset="-128"/>
            </a:endParaRPr>
          </a:p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7235AA4-9ECB-4404-8BD5-24113DDC7742}" type="slidenum">
              <a:rPr lang="en-US" altLang="en-US" sz="1400">
                <a:latin typeface="Helvetica" charset="0"/>
              </a:rPr>
              <a:pPr eaLnBrk="1" hangingPunct="1"/>
              <a:t>43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Team Cyberspace Whiteboard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Tracker allows attaching documents to User stories (e.g., LoFi UI)</a:t>
            </a:r>
          </a:p>
          <a:p>
            <a:r>
              <a:rPr lang="en-US" altLang="en-US" smtClean="0">
                <a:ea typeface="ＭＳ Ｐゴシック" charset="-128"/>
              </a:rPr>
              <a:t>Wiki with Github repository</a:t>
            </a:r>
          </a:p>
          <a:p>
            <a:r>
              <a:rPr lang="en-US" altLang="en-US" smtClean="0">
                <a:ea typeface="ＭＳ Ｐゴシック" charset="-128"/>
              </a:rPr>
              <a:t>Google Documents:  joint creation and viewing of drawings, presentations, spreadsheets, and text documents</a:t>
            </a:r>
          </a:p>
          <a:p>
            <a:r>
              <a:rPr lang="en-US" altLang="en-US" smtClean="0">
                <a:ea typeface="ＭＳ Ｐゴシック" charset="-128"/>
              </a:rPr>
              <a:t>Campfire: web-based service for password-protected online chat rooms</a:t>
            </a:r>
          </a:p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B63D3AA-AC7E-4626-A470-DDEEE2899489}" type="slidenum">
              <a:rPr lang="en-US" altLang="en-US" sz="1400">
                <a:latin typeface="Helvetica" charset="0"/>
              </a:rPr>
              <a:pPr eaLnBrk="1" hangingPunct="1"/>
              <a:t>44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5FB008D-54EA-4FB8-99AE-BB11DF43BE54}" type="slidenum">
              <a:rPr lang="en-US" altLang="en-US" sz="1400">
                <a:latin typeface="Helvetica" charset="0"/>
              </a:rPr>
              <a:pPr eaLnBrk="1" hangingPunct="1"/>
              <a:t>45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84996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ChangeArrowheads="1"/>
          </p:cNvSpPr>
          <p:nvPr/>
        </p:nvSpPr>
        <p:spPr bwMode="auto">
          <a:xfrm>
            <a:off x="960438" y="24130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8000"/>
                </a:solidFill>
                <a:latin typeface="Lucida Sans Typewriter" charset="0"/>
                <a:ea typeface="ＭＳ ゴシック" charset="-128"/>
              </a:rPr>
              <a:t>1.</a:t>
            </a:r>
          </a:p>
        </p:txBody>
      </p:sp>
      <p:sp>
        <p:nvSpPr>
          <p:cNvPr id="86019" name="TextBox 3"/>
          <p:cNvSpPr txBox="1">
            <a:spLocks noChangeArrowheads="1"/>
          </p:cNvSpPr>
          <p:nvPr/>
        </p:nvSpPr>
        <p:spPr bwMode="auto">
          <a:xfrm>
            <a:off x="1371600" y="3240088"/>
            <a:ext cx="6705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dirty="0">
                <a:ln>
                  <a:solidFill>
                    <a:srgbClr val="000000"/>
                  </a:solidFill>
                </a:ln>
                <a:solidFill>
                  <a:srgbClr val="66FF33"/>
                </a:solidFill>
              </a:rPr>
              <a:t>When you </a:t>
            </a:r>
            <a:r>
              <a:rPr lang="en-US" altLang="en-US" dirty="0" smtClean="0">
                <a:ln>
                  <a:solidFill>
                    <a:srgbClr val="000000"/>
                  </a:solidFill>
                </a:ln>
                <a:solidFill>
                  <a:srgbClr val="66FF33"/>
                </a:solidFill>
              </a:rPr>
              <a:t>don</a:t>
            </a:r>
            <a:r>
              <a:rPr lang="en-US" altLang="en-US" dirty="0" smtClean="0">
                <a:ln>
                  <a:solidFill>
                    <a:srgbClr val="000000"/>
                  </a:solidFill>
                </a:ln>
                <a:solidFill>
                  <a:srgbClr val="66FF33"/>
                </a:solidFill>
              </a:rPr>
              <a:t>’</a:t>
            </a:r>
            <a:r>
              <a:rPr lang="en-US" altLang="ja-JP" dirty="0" smtClean="0">
                <a:ln>
                  <a:solidFill>
                    <a:srgbClr val="000000"/>
                  </a:solidFill>
                </a:ln>
                <a:solidFill>
                  <a:srgbClr val="66FF33"/>
                </a:solidFill>
              </a:rPr>
              <a:t>t </a:t>
            </a:r>
            <a:r>
              <a:rPr lang="en-US" altLang="ja-JP" dirty="0">
                <a:ln>
                  <a:solidFill>
                    <a:srgbClr val="000000"/>
                  </a:solidFill>
                </a:ln>
                <a:solidFill>
                  <a:srgbClr val="66FF33"/>
                </a:solidFill>
              </a:rPr>
              <a:t>know how to approach a given user story, just give it 3 points</a:t>
            </a:r>
            <a:endParaRPr lang="en-US" altLang="en-US" dirty="0">
              <a:ln>
                <a:solidFill>
                  <a:srgbClr val="000000"/>
                </a:solidFill>
              </a:ln>
              <a:solidFill>
                <a:srgbClr val="66FF33"/>
              </a:solidFill>
            </a:endParaRPr>
          </a:p>
        </p:txBody>
      </p:sp>
      <p:sp>
        <p:nvSpPr>
          <p:cNvPr id="86020" name="TextBox 4"/>
          <p:cNvSpPr txBox="1">
            <a:spLocks noChangeArrowheads="1"/>
          </p:cNvSpPr>
          <p:nvPr/>
        </p:nvSpPr>
        <p:spPr bwMode="auto">
          <a:xfrm>
            <a:off x="1371600" y="4154488"/>
            <a:ext cx="6705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99CC00"/>
                </a:solidFill>
              </a:rPr>
              <a:t>With Tracker, developers pick the user stories and mark as Accepted when done</a:t>
            </a:r>
          </a:p>
        </p:txBody>
      </p:sp>
      <p:sp>
        <p:nvSpPr>
          <p:cNvPr id="86021" name="TextBox 5"/>
          <p:cNvSpPr txBox="1">
            <a:spLocks noChangeArrowheads="1"/>
          </p:cNvSpPr>
          <p:nvPr/>
        </p:nvSpPr>
        <p:spPr bwMode="auto">
          <a:xfrm>
            <a:off x="1371600" y="5068888"/>
            <a:ext cx="6858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6699"/>
                </a:solidFill>
              </a:rPr>
              <a:t>Tracker helps prioritize and keep track of user stories and their status, calculates velocity, and predicts software development time</a:t>
            </a:r>
          </a:p>
        </p:txBody>
      </p:sp>
      <p:sp>
        <p:nvSpPr>
          <p:cNvPr id="86022" name="TextBox 2"/>
          <p:cNvSpPr txBox="1">
            <a:spLocks noChangeArrowheads="1"/>
          </p:cNvSpPr>
          <p:nvPr/>
        </p:nvSpPr>
        <p:spPr bwMode="auto">
          <a:xfrm>
            <a:off x="1371600" y="2325688"/>
            <a:ext cx="6705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9900"/>
                </a:solidFill>
              </a:rPr>
              <a:t>When comparing two teams, the one with the higher velocity is more productive</a:t>
            </a:r>
          </a:p>
        </p:txBody>
      </p:sp>
      <p:sp>
        <p:nvSpPr>
          <p:cNvPr id="86023" name="Slide Number Placeholder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EE305DF-6921-46AA-A4AC-6E2CB5818778}" type="slidenum">
              <a:rPr lang="en-US" altLang="en-US" sz="1400">
                <a:latin typeface="Helvetica" charset="0"/>
              </a:rPr>
              <a:pPr eaLnBrk="1" hangingPunct="1"/>
              <a:t>46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86024" name="TextBox 12"/>
          <p:cNvSpPr txBox="1">
            <a:spLocks noChangeArrowheads="1"/>
          </p:cNvSpPr>
          <p:nvPr/>
        </p:nvSpPr>
        <p:spPr bwMode="auto">
          <a:xfrm>
            <a:off x="685800" y="482600"/>
            <a:ext cx="7162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00"/>
                </a:solidFill>
              </a:rPr>
              <a:t>Which expression statement regarding Points, Velocity, and Tracker is TRUE?</a:t>
            </a: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</p:txBody>
      </p:sp>
      <p:sp>
        <p:nvSpPr>
          <p:cNvPr id="86025" name="Rectangle 6"/>
          <p:cNvSpPr>
            <a:spLocks noChangeArrowheads="1"/>
          </p:cNvSpPr>
          <p:nvPr/>
        </p:nvSpPr>
        <p:spPr bwMode="auto">
          <a:xfrm>
            <a:off x="960438" y="32766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408000"/>
                </a:solidFill>
                <a:latin typeface="Lucida Sans Typewriter" charset="0"/>
                <a:ea typeface="ＭＳ ゴシック" charset="-128"/>
              </a:rPr>
              <a:t>2.</a:t>
            </a:r>
          </a:p>
        </p:txBody>
      </p:sp>
      <p:sp>
        <p:nvSpPr>
          <p:cNvPr id="86026" name="Rectangle 6"/>
          <p:cNvSpPr>
            <a:spLocks noChangeArrowheads="1"/>
          </p:cNvSpPr>
          <p:nvPr/>
        </p:nvSpPr>
        <p:spPr bwMode="auto">
          <a:xfrm>
            <a:off x="960438" y="41910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3434"/>
                </a:solidFill>
                <a:latin typeface="Lucida Sans Typewriter" charset="0"/>
                <a:ea typeface="ＭＳ ゴシック" charset="-128"/>
              </a:rPr>
              <a:t>3.</a:t>
            </a:r>
          </a:p>
        </p:txBody>
      </p:sp>
      <p:sp>
        <p:nvSpPr>
          <p:cNvPr id="86027" name="Rectangle 6"/>
          <p:cNvSpPr>
            <a:spLocks noChangeArrowheads="1"/>
          </p:cNvSpPr>
          <p:nvPr/>
        </p:nvSpPr>
        <p:spPr bwMode="auto">
          <a:xfrm>
            <a:off x="990600" y="5181600"/>
            <a:ext cx="49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0090"/>
                </a:solidFill>
                <a:latin typeface="Lucida Sans Typewriter" charset="0"/>
                <a:ea typeface="ＭＳ ゴシック" charset="-128"/>
              </a:rPr>
              <a:t>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0B64EF6-BA72-4BFF-8D09-F0EE550FC08C}" type="slidenum">
              <a:rPr lang="en-US" altLang="en-US" sz="1400">
                <a:latin typeface="Helvetica" charset="0"/>
              </a:rPr>
              <a:pPr eaLnBrk="1" hangingPunct="1"/>
              <a:t>47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8806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4191000" cy="14700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SMART User Stories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sz="3200" i="1" dirty="0" smtClean="0">
                <a:ea typeface="ＭＳ Ｐゴシック" charset="-128"/>
              </a:rPr>
              <a:t>(Engineering Software as a Service §7.3)</a:t>
            </a:r>
            <a:endParaRPr lang="en-US" altLang="en-US" dirty="0" smtClean="0">
              <a:ea typeface="ＭＳ Ｐゴシック" charset="-128"/>
            </a:endParaRPr>
          </a:p>
        </p:txBody>
      </p:sp>
      <p:grpSp>
        <p:nvGrpSpPr>
          <p:cNvPr id="89092" name="Group 3"/>
          <p:cNvGrpSpPr>
            <a:grpSpLocks/>
          </p:cNvGrpSpPr>
          <p:nvPr/>
        </p:nvGrpSpPr>
        <p:grpSpPr bwMode="auto">
          <a:xfrm>
            <a:off x="2209800" y="5943600"/>
            <a:ext cx="4724400" cy="830263"/>
            <a:chOff x="3124200" y="5638800"/>
            <a:chExt cx="4724400" cy="831277"/>
          </a:xfrm>
        </p:grpSpPr>
        <p:pic>
          <p:nvPicPr>
            <p:cNvPr id="8909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5715000"/>
              <a:ext cx="1524000" cy="533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96" name="TextBox 5"/>
            <p:cNvSpPr txBox="1">
              <a:spLocks noChangeArrowheads="1"/>
            </p:cNvSpPr>
            <p:nvPr/>
          </p:nvSpPr>
          <p:spPr bwMode="auto">
            <a:xfrm>
              <a:off x="3124200" y="5638800"/>
              <a:ext cx="3276600" cy="831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latin typeface="Arial Narrow" charset="0"/>
                </a:rPr>
                <a:t>© 2013 David Patterson &amp; David Patterson</a:t>
              </a:r>
            </a:p>
            <a:p>
              <a:pPr algn="r" eaLnBrk="1" hangingPunct="1"/>
              <a:r>
                <a:rPr lang="en-US" altLang="en-US" sz="1200">
                  <a:latin typeface="Arial Narrow" charset="0"/>
                </a:rPr>
                <a:t>Licensed under </a:t>
              </a:r>
              <a:r>
                <a:rPr lang="en-US" altLang="en-US" sz="1200">
                  <a:latin typeface="Arial Narrow" charset="0"/>
                  <a:hlinkClick r:id="rId4"/>
                </a:rPr>
                <a:t>Creative Commons Attribution-NonCommercial-ShareAlike 3.0 Unported License</a:t>
              </a:r>
              <a:endParaRPr lang="en-US" altLang="en-US" sz="1200">
                <a:latin typeface="Arial Narrow" charset="0"/>
              </a:endParaRPr>
            </a:p>
          </p:txBody>
        </p:sp>
      </p:grpSp>
      <p:sp>
        <p:nvSpPr>
          <p:cNvPr id="8909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AA48B00-8C82-4D8D-8361-F65B5794CAA8}" type="slidenum">
              <a:rPr lang="en-US" altLang="en-US" sz="1400">
                <a:latin typeface="Helvetica" charset="0"/>
              </a:rPr>
              <a:pPr eaLnBrk="1" hangingPunct="1"/>
              <a:t>48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89094" name="Picture 8" descr="smartdog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1219200"/>
            <a:ext cx="3886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Creating User Stories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How do you know if you have a good user story vs. bad user story?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Right size?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Not too hard?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Is worthwhile?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FB85EB8-9DBE-4B41-90C2-D1DC445943C4}" type="slidenum">
              <a:rPr lang="en-US" altLang="en-US" sz="1400">
                <a:latin typeface="Helvetica" charset="0"/>
              </a:rPr>
              <a:pPr eaLnBrk="1" hangingPunct="1"/>
              <a:t>49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Beyond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Can we give feedback on software </a:t>
            </a:r>
            <a:r>
              <a:rPr lang="en-US" altLang="en-US" i="1" smtClean="0">
                <a:ea typeface="ＭＳ Ｐゴシック" charset="-128"/>
              </a:rPr>
              <a:t>beauty</a:t>
            </a:r>
            <a:r>
              <a:rPr lang="en-US" altLang="en-US" smtClean="0">
                <a:ea typeface="ＭＳ Ｐゴシック" charset="-128"/>
              </a:rPr>
              <a:t>?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Guidelines on what is beautiful?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Qualitative evaluations?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Quantitative evaluations? 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If so, how well do they work?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A3D2B82-43A5-4DE5-8FCD-99838F304422}" type="slidenum">
              <a:rPr lang="en-US" altLang="en-US" sz="1400">
                <a:latin typeface="Helvetica" charset="0"/>
              </a:rPr>
              <a:pPr eaLnBrk="1" hangingPunct="1"/>
              <a:t>5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3317" name="Picture 4" descr="measure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133600"/>
            <a:ext cx="233680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measuretools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064000"/>
            <a:ext cx="21209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04800" y="3962400"/>
            <a:ext cx="533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 sz="2800">
                <a:latin typeface="Helvetica" charset="0"/>
              </a:rPr>
              <a:t>And does Rails have </a:t>
            </a:r>
            <a:br>
              <a:rPr lang="en-US" altLang="en-US" sz="2800">
                <a:latin typeface="Helvetica" charset="0"/>
              </a:rPr>
            </a:br>
            <a:r>
              <a:rPr lang="en-US" altLang="en-US" sz="2800">
                <a:latin typeface="Helvetica" charset="0"/>
              </a:rPr>
              <a:t>tools to support them?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32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8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SMART Stories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724400" cy="4754563"/>
          </a:xfrm>
        </p:spPr>
        <p:txBody>
          <a:bodyPr/>
          <a:lstStyle/>
          <a:p>
            <a:r>
              <a:rPr lang="en-US" altLang="en-US" b="1" smtClean="0">
                <a:solidFill>
                  <a:srgbClr val="3366FF"/>
                </a:solidFill>
                <a:ea typeface="ＭＳ Ｐゴシック" charset="-128"/>
              </a:rPr>
              <a:t>S</a:t>
            </a:r>
            <a:r>
              <a:rPr lang="en-US" altLang="en-US" smtClean="0">
                <a:ea typeface="ＭＳ Ｐゴシック" charset="-128"/>
              </a:rPr>
              <a:t>pecific </a:t>
            </a:r>
          </a:p>
          <a:p>
            <a:r>
              <a:rPr lang="en-US" altLang="en-US" b="1" smtClean="0">
                <a:solidFill>
                  <a:srgbClr val="3366FF"/>
                </a:solidFill>
                <a:ea typeface="ＭＳ Ｐゴシック" charset="-128"/>
              </a:rPr>
              <a:t>M</a:t>
            </a:r>
            <a:r>
              <a:rPr lang="en-US" altLang="en-US" smtClean="0">
                <a:ea typeface="ＭＳ Ｐゴシック" charset="-128"/>
              </a:rPr>
              <a:t>easurable</a:t>
            </a:r>
          </a:p>
          <a:p>
            <a:r>
              <a:rPr lang="en-US" altLang="en-US" b="1" smtClean="0">
                <a:solidFill>
                  <a:srgbClr val="3366FF"/>
                </a:solidFill>
                <a:ea typeface="ＭＳ Ｐゴシック" charset="-128"/>
              </a:rPr>
              <a:t>A</a:t>
            </a:r>
            <a:r>
              <a:rPr lang="en-US" altLang="en-US" smtClean="0">
                <a:ea typeface="ＭＳ Ｐゴシック" charset="-128"/>
              </a:rPr>
              <a:t>chievable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(ideally, implement in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1 iteration)</a:t>
            </a:r>
          </a:p>
          <a:p>
            <a:r>
              <a:rPr lang="en-US" altLang="en-US" b="1" smtClean="0">
                <a:solidFill>
                  <a:srgbClr val="3366FF"/>
                </a:solidFill>
                <a:ea typeface="ＭＳ Ｐゴシック" charset="-128"/>
              </a:rPr>
              <a:t>R</a:t>
            </a:r>
            <a:r>
              <a:rPr lang="en-US" altLang="en-US" smtClean="0">
                <a:ea typeface="ＭＳ Ｐゴシック" charset="-128"/>
              </a:rPr>
              <a:t>elevant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(“the 5 why’s”)</a:t>
            </a:r>
          </a:p>
          <a:p>
            <a:r>
              <a:rPr lang="en-US" altLang="en-US" b="1" smtClean="0">
                <a:solidFill>
                  <a:srgbClr val="3366FF"/>
                </a:solidFill>
                <a:ea typeface="ＭＳ Ｐゴシック" charset="-128"/>
              </a:rPr>
              <a:t>T</a:t>
            </a:r>
            <a:r>
              <a:rPr lang="en-US" altLang="en-US" smtClean="0">
                <a:ea typeface="ＭＳ Ｐゴシック" charset="-128"/>
              </a:rPr>
              <a:t>imeboxed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(know when to give up)</a:t>
            </a: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81AB932-E1A9-4D69-BA1F-670813F3E3D8}" type="slidenum">
              <a:rPr lang="en-US" altLang="en-US" sz="1400">
                <a:latin typeface="Helvetica" charset="0"/>
              </a:rPr>
              <a:pPr eaLnBrk="1" hangingPunct="1"/>
              <a:t>50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92165" name="Picture 4" descr="SMART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38068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</a:rPr>
              <a:t>Specific &amp; Measurable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305800" cy="475456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Each scenario testable </a:t>
            </a:r>
          </a:p>
          <a:p>
            <a:pPr lvl="1" eaLnBrk="1" hangingPunct="1"/>
            <a:r>
              <a:rPr lang="en-US" altLang="en-US" dirty="0" smtClean="0">
                <a:ea typeface="ＭＳ Ｐゴシック" charset="-128"/>
              </a:rPr>
              <a:t>Implies known good input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and expected results exist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Anti-example: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“UI should be user-friendly”</a:t>
            </a:r>
          </a:p>
          <a:p>
            <a:pPr eaLnBrk="1" hangingPunct="1"/>
            <a:r>
              <a:rPr lang="en-US" altLang="en-US" dirty="0" smtClean="0">
                <a:ea typeface="ＭＳ Ｐゴシック" charset="-128"/>
              </a:rPr>
              <a:t>Example: Given/When/Then </a:t>
            </a:r>
          </a:p>
          <a:p>
            <a:pPr lvl="1" eaLnBrk="1" hangingPunct="1">
              <a:buFont typeface="Helvetica" charset="0"/>
              <a:buAutoNum type="arabicPeriod"/>
            </a:pPr>
            <a:r>
              <a:rPr lang="en-US" altLang="en-US" i="1" dirty="0" smtClean="0">
                <a:ea typeface="ＭＳ Ｐゴシック" charset="-128"/>
              </a:rPr>
              <a:t>Given </a:t>
            </a:r>
            <a:r>
              <a:rPr lang="en-US" altLang="en-US" dirty="0" smtClean="0">
                <a:ea typeface="ＭＳ Ｐゴシック" charset="-128"/>
              </a:rPr>
              <a:t>some specific starting condition(s), </a:t>
            </a:r>
          </a:p>
          <a:p>
            <a:pPr lvl="1" eaLnBrk="1" hangingPunct="1">
              <a:buFont typeface="Helvetica" charset="0"/>
              <a:buAutoNum type="arabicPeriod"/>
            </a:pPr>
            <a:r>
              <a:rPr lang="en-US" altLang="en-US" i="1" dirty="0" smtClean="0">
                <a:ea typeface="ＭＳ Ｐゴシック" charset="-128"/>
              </a:rPr>
              <a:t>When </a:t>
            </a:r>
            <a:r>
              <a:rPr lang="en-US" altLang="en-US" dirty="0" smtClean="0">
                <a:ea typeface="ＭＳ Ｐゴシック" charset="-128"/>
              </a:rPr>
              <a:t>I do X, </a:t>
            </a:r>
          </a:p>
          <a:p>
            <a:pPr lvl="1" eaLnBrk="1" hangingPunct="1">
              <a:buFont typeface="Helvetica" charset="0"/>
              <a:buAutoNum type="arabicPeriod"/>
            </a:pPr>
            <a:r>
              <a:rPr lang="en-US" altLang="en-US" i="1" dirty="0" smtClean="0">
                <a:ea typeface="ＭＳ Ｐゴシック" charset="-128"/>
              </a:rPr>
              <a:t>Then </a:t>
            </a:r>
            <a:r>
              <a:rPr lang="en-US" altLang="en-US" dirty="0" smtClean="0">
                <a:ea typeface="ＭＳ Ｐゴシック" charset="-128"/>
              </a:rPr>
              <a:t>one or more specific thing(s) should happen</a:t>
            </a:r>
          </a:p>
          <a:p>
            <a:pPr eaLnBrk="1" hangingPunct="1"/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7234E77-5DC1-4C1B-8558-A8A80082E268}" type="slidenum">
              <a:rPr lang="en-US" altLang="en-US" sz="1400">
                <a:latin typeface="Helvetica" charset="0"/>
              </a:rPr>
              <a:pPr eaLnBrk="1" hangingPunct="1"/>
              <a:t>51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94213" name="Picture 4" descr="Meas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495550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Achievable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876800" cy="4754563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Complete in 1 iteration</a:t>
            </a:r>
          </a:p>
          <a:p>
            <a:r>
              <a:rPr lang="en-US" altLang="en-US" dirty="0" smtClean="0">
                <a:ea typeface="ＭＳ Ｐゴシック" charset="-128"/>
              </a:rPr>
              <a:t>If can’t deliver feature in 1 iteration, deliver subset of stories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Always aim for working code @ end of iteration</a:t>
            </a:r>
          </a:p>
          <a:p>
            <a:r>
              <a:rPr lang="en-US" altLang="en-US" dirty="0" smtClean="0">
                <a:ea typeface="ＭＳ Ｐゴシック" charset="-128"/>
              </a:rPr>
              <a:t>If &lt;1 story per iteration, need to improve point estimation per story</a:t>
            </a:r>
          </a:p>
          <a:p>
            <a:pPr lvl="1"/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237626B-5441-44A9-974B-D31F7986A7F8}" type="slidenum">
              <a:rPr lang="en-US" altLang="en-US" sz="1400">
                <a:latin typeface="Helvetica" charset="0"/>
              </a:rPr>
              <a:pPr eaLnBrk="1" hangingPunct="1"/>
              <a:t>52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96261" name="Picture 5" descr="achiev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67000"/>
            <a:ext cx="12827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Relevant: “Business </a:t>
            </a:r>
            <a:r>
              <a:rPr lang="en-US" altLang="en-US" dirty="0">
                <a:ea typeface="ＭＳ Ｐゴシック" charset="-128"/>
              </a:rPr>
              <a:t>V</a:t>
            </a:r>
            <a:r>
              <a:rPr lang="en-US" altLang="en-US" dirty="0" smtClean="0">
                <a:ea typeface="ＭＳ Ｐゴシック" charset="-128"/>
              </a:rPr>
              <a:t>alue”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Discover business value, or kill the story:</a:t>
            </a:r>
          </a:p>
          <a:p>
            <a:pPr lvl="1" eaLnBrk="1" hangingPunct="1"/>
            <a:r>
              <a:rPr lang="en-US" altLang="en-US" dirty="0" smtClean="0">
                <a:ea typeface="ＭＳ Ｐゴシック" charset="-128"/>
              </a:rPr>
              <a:t>Protect revenue</a:t>
            </a:r>
          </a:p>
          <a:p>
            <a:pPr lvl="1" eaLnBrk="1" hangingPunct="1"/>
            <a:r>
              <a:rPr lang="en-US" altLang="en-US" dirty="0" smtClean="0">
                <a:ea typeface="ＭＳ Ｐゴシック" charset="-128"/>
              </a:rPr>
              <a:t>Increase revenue</a:t>
            </a:r>
          </a:p>
          <a:p>
            <a:pPr lvl="1" eaLnBrk="1" hangingPunct="1"/>
            <a:r>
              <a:rPr lang="en-US" altLang="en-US" dirty="0" smtClean="0">
                <a:ea typeface="ＭＳ Ｐゴシック" charset="-128"/>
              </a:rPr>
              <a:t>Manage cost</a:t>
            </a:r>
          </a:p>
          <a:p>
            <a:pPr lvl="1" eaLnBrk="1" hangingPunct="1"/>
            <a:r>
              <a:rPr lang="en-US" altLang="en-US" dirty="0" smtClean="0">
                <a:ea typeface="ＭＳ Ｐゴシック" charset="-128"/>
              </a:rPr>
              <a:t>Increase brand value</a:t>
            </a:r>
          </a:p>
          <a:p>
            <a:pPr lvl="1" eaLnBrk="1" hangingPunct="1"/>
            <a:r>
              <a:rPr lang="en-US" altLang="en-US" dirty="0" smtClean="0">
                <a:ea typeface="ＭＳ Ｐゴシック" charset="-128"/>
              </a:rPr>
              <a:t>Making the product remarkable</a:t>
            </a:r>
          </a:p>
          <a:p>
            <a:pPr lvl="1" eaLnBrk="1" hangingPunct="1"/>
            <a:r>
              <a:rPr lang="en-US" altLang="en-US" dirty="0" smtClean="0">
                <a:ea typeface="ＭＳ Ｐゴシック" charset="-128"/>
              </a:rPr>
              <a:t>Providing more value to your customers</a:t>
            </a: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5FC805F-6848-4927-A6B3-C36D504C3752}" type="slidenum">
              <a:rPr lang="en-US" altLang="en-US" sz="1400">
                <a:latin typeface="Helvetica" charset="0"/>
              </a:rPr>
              <a:pPr eaLnBrk="1" hangingPunct="1"/>
              <a:t>53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</a:rPr>
              <a:t>5 Whys to Find Relevance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754563"/>
          </a:xfrm>
        </p:spPr>
        <p:txBody>
          <a:bodyPr/>
          <a:lstStyle/>
          <a:p>
            <a:pPr eaLnBrk="1" hangingPunct="1"/>
            <a:r>
              <a:rPr lang="en-US" altLang="en-US" i="1" smtClean="0">
                <a:solidFill>
                  <a:schemeClr val="accent2"/>
                </a:solidFill>
                <a:ea typeface="ＭＳ Ｐゴシック" charset="-128"/>
              </a:rPr>
              <a:t>Show patron’s Facebook friends</a:t>
            </a:r>
          </a:p>
          <a:p>
            <a:pPr lvl="1" eaLnBrk="1" hangingPunct="1">
              <a:buFontTx/>
              <a:buNone/>
            </a:pPr>
            <a:r>
              <a:rPr lang="en-US" altLang="en-US" smtClean="0">
                <a:solidFill>
                  <a:schemeClr val="accent2"/>
                </a:solidFill>
                <a:ea typeface="ＭＳ Ｐゴシック" charset="-128"/>
              </a:rPr>
              <a:t>As a box office manager</a:t>
            </a:r>
          </a:p>
          <a:p>
            <a:pPr lvl="1" eaLnBrk="1" hangingPunct="1">
              <a:buFontTx/>
              <a:buNone/>
            </a:pPr>
            <a:r>
              <a:rPr lang="en-US" altLang="en-US" smtClean="0">
                <a:solidFill>
                  <a:schemeClr val="accent2"/>
                </a:solidFill>
                <a:ea typeface="ＭＳ Ｐゴシック" charset="-128"/>
              </a:rPr>
              <a:t>So that I can induce a patron to </a:t>
            </a:r>
            <a:br>
              <a:rPr lang="en-US" altLang="en-US" smtClean="0">
                <a:solidFill>
                  <a:schemeClr val="accent2"/>
                </a:solidFill>
                <a:ea typeface="ＭＳ Ｐゴシック" charset="-128"/>
              </a:rPr>
            </a:br>
            <a:r>
              <a:rPr lang="en-US" altLang="en-US" smtClean="0">
                <a:solidFill>
                  <a:schemeClr val="accent2"/>
                </a:solidFill>
                <a:ea typeface="ＭＳ Ｐゴシック" charset="-128"/>
              </a:rPr>
              <a:t>buy a ticket</a:t>
            </a:r>
          </a:p>
          <a:p>
            <a:pPr lvl="1" eaLnBrk="1" hangingPunct="1">
              <a:buFontTx/>
              <a:buNone/>
            </a:pPr>
            <a:r>
              <a:rPr lang="en-US" altLang="en-US" smtClean="0">
                <a:solidFill>
                  <a:schemeClr val="accent2"/>
                </a:solidFill>
                <a:ea typeface="ＭＳ Ｐゴシック" charset="-128"/>
              </a:rPr>
              <a:t>I want to show her which Facebook </a:t>
            </a:r>
            <a:br>
              <a:rPr lang="en-US" altLang="en-US" smtClean="0">
                <a:solidFill>
                  <a:schemeClr val="accent2"/>
                </a:solidFill>
                <a:ea typeface="ＭＳ Ｐゴシック" charset="-128"/>
              </a:rPr>
            </a:br>
            <a:r>
              <a:rPr lang="en-US" altLang="en-US" smtClean="0">
                <a:solidFill>
                  <a:schemeClr val="accent2"/>
                </a:solidFill>
                <a:ea typeface="ＭＳ Ｐゴシック" charset="-128"/>
              </a:rPr>
              <a:t>friends are going to a given show</a:t>
            </a:r>
          </a:p>
          <a:p>
            <a:pPr lvl="1" eaLnBrk="1" hangingPunct="1">
              <a:buFont typeface="Helvetica" charset="0"/>
              <a:buAutoNum type="arabicPeriod"/>
            </a:pPr>
            <a:r>
              <a:rPr lang="en-US" altLang="en-US" i="1" smtClean="0">
                <a:solidFill>
                  <a:schemeClr val="accent2"/>
                </a:solidFill>
                <a:ea typeface="ＭＳ Ｐゴシック" charset="-128"/>
              </a:rPr>
              <a:t>Why?</a:t>
            </a:r>
          </a:p>
          <a:p>
            <a:pPr lvl="1" eaLnBrk="1" hangingPunct="1">
              <a:buFont typeface="Helvetica" charset="0"/>
              <a:buAutoNum type="arabicPeriod"/>
            </a:pPr>
            <a:r>
              <a:rPr lang="en-US" altLang="en-US" i="1" smtClean="0">
                <a:solidFill>
                  <a:schemeClr val="accent2"/>
                </a:solidFill>
                <a:ea typeface="ＭＳ Ｐゴシック" charset="-128"/>
              </a:rPr>
              <a:t>Why?</a:t>
            </a:r>
          </a:p>
          <a:p>
            <a:pPr lvl="1" eaLnBrk="1" hangingPunct="1">
              <a:buFont typeface="Helvetica" charset="0"/>
              <a:buAutoNum type="arabicPeriod"/>
            </a:pPr>
            <a:r>
              <a:rPr lang="en-US" altLang="en-US" i="1" smtClean="0">
                <a:solidFill>
                  <a:schemeClr val="accent2"/>
                </a:solidFill>
                <a:ea typeface="ＭＳ Ｐゴシック" charset="-128"/>
              </a:rPr>
              <a:t>Why?</a:t>
            </a:r>
          </a:p>
          <a:p>
            <a:pPr lvl="1" eaLnBrk="1" hangingPunct="1">
              <a:buFont typeface="Helvetica" charset="0"/>
              <a:buAutoNum type="arabicPeriod"/>
            </a:pPr>
            <a:r>
              <a:rPr lang="en-US" altLang="en-US" i="1" smtClean="0">
                <a:solidFill>
                  <a:schemeClr val="accent2"/>
                </a:solidFill>
                <a:ea typeface="ＭＳ Ｐゴシック" charset="-128"/>
              </a:rPr>
              <a:t>Why?</a:t>
            </a:r>
          </a:p>
          <a:p>
            <a:pPr lvl="1" eaLnBrk="1" hangingPunct="1">
              <a:buFont typeface="Helvetica" charset="0"/>
              <a:buAutoNum type="arabicPeriod"/>
            </a:pPr>
            <a:r>
              <a:rPr lang="en-US" altLang="en-US" i="1" smtClean="0">
                <a:solidFill>
                  <a:schemeClr val="accent2"/>
                </a:solidFill>
                <a:ea typeface="ＭＳ Ｐゴシック" charset="-128"/>
              </a:rPr>
              <a:t>Why?</a:t>
            </a: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0BDD84B-7E71-4954-BF06-E0A0BF3FFDFB}" type="slidenum">
              <a:rPr lang="en-US" altLang="en-US" sz="1400">
                <a:latin typeface="Helvetica" charset="0"/>
              </a:rPr>
              <a:pPr eaLnBrk="1" hangingPunct="1"/>
              <a:t>54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00357" name="Picture 5" descr="ticke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657600"/>
            <a:ext cx="24876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Timeboxed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6019800" cy="4754563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Stop story when exceed time budget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Give up or divide into smaller stories or reschedule what is left undone</a:t>
            </a:r>
          </a:p>
          <a:p>
            <a:r>
              <a:rPr lang="en-US" altLang="en-US" dirty="0" smtClean="0">
                <a:ea typeface="ＭＳ Ｐゴシック" charset="-128"/>
              </a:rPr>
              <a:t>To avoid underestimating length of project</a:t>
            </a:r>
          </a:p>
          <a:p>
            <a:r>
              <a:rPr lang="en-US" altLang="en-US" dirty="0" smtClean="0">
                <a:ea typeface="ＭＳ Ｐゴシック" charset="-128"/>
              </a:rPr>
              <a:t>Pivotal Tracker tracks velocity, helps avoid underestimate </a:t>
            </a:r>
          </a:p>
          <a:p>
            <a:pPr lvl="1"/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064512D-B1A4-4083-8F55-57D91C56BBA0}" type="slidenum">
              <a:rPr lang="en-US" altLang="en-US" sz="1400">
                <a:latin typeface="Helvetica" charset="0"/>
              </a:rPr>
              <a:pPr eaLnBrk="1" hangingPunct="1"/>
              <a:t>55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02405" name="Picture 4" descr="sco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86200"/>
            <a:ext cx="28479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6692713-5E0F-40C3-8A14-63F119D3F7B5}" type="slidenum">
              <a:rPr lang="en-US" altLang="en-US" sz="1400">
                <a:latin typeface="Helvetica" charset="0"/>
              </a:rPr>
              <a:pPr eaLnBrk="1" hangingPunct="1"/>
              <a:t>56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104452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Box 3"/>
          <p:cNvSpPr txBox="1">
            <a:spLocks noChangeArrowheads="1"/>
          </p:cNvSpPr>
          <p:nvPr/>
        </p:nvSpPr>
        <p:spPr bwMode="auto">
          <a:xfrm>
            <a:off x="1371600" y="3240088"/>
            <a:ext cx="6705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ln>
                  <a:solidFill>
                    <a:srgbClr val="000000"/>
                  </a:solidFill>
                </a:ln>
                <a:solidFill>
                  <a:srgbClr val="66FF33"/>
                </a:solidFill>
              </a:rPr>
              <a:t>Rotten Potatoes should have good response time</a:t>
            </a:r>
          </a:p>
        </p:txBody>
      </p:sp>
      <p:sp>
        <p:nvSpPr>
          <p:cNvPr id="105475" name="TextBox 4"/>
          <p:cNvSpPr txBox="1">
            <a:spLocks noChangeArrowheads="1"/>
          </p:cNvSpPr>
          <p:nvPr/>
        </p:nvSpPr>
        <p:spPr bwMode="auto">
          <a:xfrm>
            <a:off x="1371600" y="4154488"/>
            <a:ext cx="6705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99CC00"/>
                </a:solidFill>
              </a:rPr>
              <a:t>When adding a movie, 99% of Add Movie pages should appear within 3 seconds</a:t>
            </a:r>
          </a:p>
        </p:txBody>
      </p:sp>
      <p:sp>
        <p:nvSpPr>
          <p:cNvPr id="105476" name="TextBox 5"/>
          <p:cNvSpPr txBox="1">
            <a:spLocks noChangeArrowheads="1"/>
          </p:cNvSpPr>
          <p:nvPr/>
        </p:nvSpPr>
        <p:spPr bwMode="auto">
          <a:xfrm>
            <a:off x="1371600" y="5068888"/>
            <a:ext cx="6705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6699"/>
                </a:solidFill>
              </a:rPr>
              <a:t>As a customer, I want to see the top 10 movies sold, listed by price, so that I can buy the cheapest ones first</a:t>
            </a:r>
          </a:p>
        </p:txBody>
      </p:sp>
      <p:sp>
        <p:nvSpPr>
          <p:cNvPr id="105477" name="TextBox 2"/>
          <p:cNvSpPr txBox="1">
            <a:spLocks noChangeArrowheads="1"/>
          </p:cNvSpPr>
          <p:nvPr/>
        </p:nvSpPr>
        <p:spPr bwMode="auto">
          <a:xfrm>
            <a:off x="1371600" y="2325688"/>
            <a:ext cx="670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9900"/>
                </a:solidFill>
              </a:rPr>
              <a:t>User can search for a movie by title</a:t>
            </a:r>
          </a:p>
        </p:txBody>
      </p:sp>
      <p:sp>
        <p:nvSpPr>
          <p:cNvPr id="105478" name="Slide Number Placeholder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020116-0FEC-48C5-B2FD-04FA6C1EA5DD}" type="slidenum">
              <a:rPr lang="en-US" altLang="en-US" sz="1400">
                <a:latin typeface="Helvetica" charset="0"/>
              </a:rPr>
              <a:pPr eaLnBrk="1" hangingPunct="1"/>
              <a:t>57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105479" name="TextBox 12"/>
          <p:cNvSpPr txBox="1">
            <a:spLocks noChangeArrowheads="1"/>
          </p:cNvSpPr>
          <p:nvPr/>
        </p:nvSpPr>
        <p:spPr bwMode="auto">
          <a:xfrm>
            <a:off x="685800" y="482600"/>
            <a:ext cx="71628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>
                <a:latin typeface="Helvetica" charset="0"/>
                <a:cs typeface="Helvetica" charset="0"/>
              </a:rPr>
              <a:t>Which feature below is LEAST SMART?</a:t>
            </a:r>
            <a:endParaRPr lang="en-US" altLang="en-US" sz="2000"/>
          </a:p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5480" name="Rectangle 6"/>
          <p:cNvSpPr>
            <a:spLocks noChangeArrowheads="1"/>
          </p:cNvSpPr>
          <p:nvPr/>
        </p:nvSpPr>
        <p:spPr bwMode="auto">
          <a:xfrm>
            <a:off x="960438" y="24130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8000"/>
                </a:solidFill>
                <a:latin typeface="Lucida Sans Typewriter" charset="0"/>
                <a:ea typeface="ＭＳ ゴシック" charset="-128"/>
              </a:rPr>
              <a:t>1.</a:t>
            </a:r>
          </a:p>
        </p:txBody>
      </p:sp>
      <p:sp>
        <p:nvSpPr>
          <p:cNvPr id="105481" name="Rectangle 6"/>
          <p:cNvSpPr>
            <a:spLocks noChangeArrowheads="1"/>
          </p:cNvSpPr>
          <p:nvPr/>
        </p:nvSpPr>
        <p:spPr bwMode="auto">
          <a:xfrm>
            <a:off x="960438" y="32766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408000"/>
                </a:solidFill>
                <a:latin typeface="Lucida Sans Typewriter" charset="0"/>
                <a:ea typeface="ＭＳ ゴシック" charset="-128"/>
              </a:rPr>
              <a:t>2.</a:t>
            </a:r>
          </a:p>
        </p:txBody>
      </p:sp>
      <p:sp>
        <p:nvSpPr>
          <p:cNvPr id="105482" name="Rectangle 6"/>
          <p:cNvSpPr>
            <a:spLocks noChangeArrowheads="1"/>
          </p:cNvSpPr>
          <p:nvPr/>
        </p:nvSpPr>
        <p:spPr bwMode="auto">
          <a:xfrm>
            <a:off x="960438" y="41910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3434"/>
                </a:solidFill>
                <a:latin typeface="Lucida Sans Typewriter" charset="0"/>
                <a:ea typeface="ＭＳ ゴシック" charset="-128"/>
              </a:rPr>
              <a:t>3.</a:t>
            </a:r>
          </a:p>
        </p:txBody>
      </p:sp>
      <p:sp>
        <p:nvSpPr>
          <p:cNvPr id="105483" name="Rectangle 6"/>
          <p:cNvSpPr>
            <a:spLocks noChangeArrowheads="1"/>
          </p:cNvSpPr>
          <p:nvPr/>
        </p:nvSpPr>
        <p:spPr bwMode="auto">
          <a:xfrm>
            <a:off x="990600" y="5181600"/>
            <a:ext cx="49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0090"/>
                </a:solidFill>
                <a:latin typeface="Lucida Sans Typewriter" charset="0"/>
                <a:ea typeface="ＭＳ ゴシック" charset="-128"/>
              </a:rPr>
              <a:t>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4A8A40-A5F2-4703-84A5-5AF058F04C28}" type="slidenum">
              <a:rPr lang="en-US" altLang="en-US" sz="1400">
                <a:latin typeface="Helvetica" charset="0"/>
              </a:rPr>
              <a:pPr eaLnBrk="1" hangingPunct="1"/>
              <a:t>58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107524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8001000" cy="14700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Lo-Fi UI Sketches and Storyboards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sz="3200" i="1" dirty="0" smtClean="0">
                <a:ea typeface="ＭＳ Ｐゴシック" charset="-128"/>
              </a:rPr>
              <a:t>(Engineering Software as a Service §7.4)</a:t>
            </a:r>
            <a:endParaRPr lang="en-US" altLang="en-US" dirty="0" smtClean="0">
              <a:ea typeface="ＭＳ Ｐゴシック" charset="-128"/>
            </a:endParaRPr>
          </a:p>
        </p:txBody>
      </p:sp>
      <p:grpSp>
        <p:nvGrpSpPr>
          <p:cNvPr id="108548" name="Group 3"/>
          <p:cNvGrpSpPr>
            <a:grpSpLocks/>
          </p:cNvGrpSpPr>
          <p:nvPr/>
        </p:nvGrpSpPr>
        <p:grpSpPr bwMode="auto">
          <a:xfrm>
            <a:off x="2209800" y="5867400"/>
            <a:ext cx="4724400" cy="830263"/>
            <a:chOff x="3124200" y="5638800"/>
            <a:chExt cx="4724400" cy="831277"/>
          </a:xfrm>
        </p:grpSpPr>
        <p:pic>
          <p:nvPicPr>
            <p:cNvPr id="108551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5715000"/>
              <a:ext cx="1524000" cy="533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552" name="TextBox 5"/>
            <p:cNvSpPr txBox="1">
              <a:spLocks noChangeArrowheads="1"/>
            </p:cNvSpPr>
            <p:nvPr/>
          </p:nvSpPr>
          <p:spPr bwMode="auto">
            <a:xfrm>
              <a:off x="3124200" y="5638800"/>
              <a:ext cx="3276600" cy="831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latin typeface="Arial Narrow" charset="0"/>
                </a:rPr>
                <a:t>© 2012 David Patterson &amp; David Patterson</a:t>
              </a:r>
            </a:p>
            <a:p>
              <a:pPr algn="r" eaLnBrk="1" hangingPunct="1"/>
              <a:r>
                <a:rPr lang="en-US" altLang="en-US" sz="1200">
                  <a:latin typeface="Arial Narrow" charset="0"/>
                </a:rPr>
                <a:t>Licensed under </a:t>
              </a:r>
              <a:r>
                <a:rPr lang="en-US" altLang="en-US" sz="1200">
                  <a:latin typeface="Arial Narrow" charset="0"/>
                  <a:hlinkClick r:id="rId3"/>
                </a:rPr>
                <a:t>Creative Commons Attribution-NonCommercial-ShareAlike 3.0 Unported License</a:t>
              </a:r>
              <a:endParaRPr lang="en-US" altLang="en-US" sz="1200">
                <a:latin typeface="Arial Narrow" charset="0"/>
              </a:endParaRPr>
            </a:p>
          </p:txBody>
        </p:sp>
      </p:grpSp>
      <p:sp>
        <p:nvSpPr>
          <p:cNvPr id="10854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D74527E-6F59-4DCD-A77D-1D783211ACA8}" type="slidenum">
              <a:rPr lang="en-US" altLang="en-US" sz="1400">
                <a:latin typeface="Helvetica" charset="0"/>
              </a:rPr>
              <a:pPr eaLnBrk="1" hangingPunct="1"/>
              <a:t>59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08550" name="Picture 7" descr="sketch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483870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Qualitative: Code Smells 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 smtClean="0">
                <a:solidFill>
                  <a:srgbClr val="FF0000"/>
                </a:solidFill>
                <a:ea typeface="ＭＳ Ｐゴシック" charset="-128"/>
              </a:rPr>
              <a:t>SOFA </a:t>
            </a:r>
            <a:r>
              <a:rPr lang="en-US" altLang="en-US" dirty="0" smtClean="0">
                <a:ea typeface="ＭＳ Ｐゴシック" charset="-128"/>
              </a:rPr>
              <a:t>captures symptoms that often indicate code smells:</a:t>
            </a:r>
          </a:p>
          <a:p>
            <a:r>
              <a:rPr lang="en-US" altLang="en-US" dirty="0" smtClean="0">
                <a:ea typeface="ＭＳ Ｐゴシック" charset="-128"/>
              </a:rPr>
              <a:t>Is it </a:t>
            </a:r>
            <a:r>
              <a:rPr lang="en-US" altLang="en-US" u="sng" dirty="0" smtClean="0">
                <a:solidFill>
                  <a:srgbClr val="FF0000"/>
                </a:solidFill>
                <a:ea typeface="ＭＳ Ｐゴシック" charset="-128"/>
              </a:rPr>
              <a:t>S</a:t>
            </a:r>
            <a:r>
              <a:rPr lang="en-US" altLang="en-US" dirty="0" smtClean="0">
                <a:ea typeface="ＭＳ Ｐゴシック" charset="-128"/>
              </a:rPr>
              <a:t>hort?</a:t>
            </a:r>
          </a:p>
          <a:p>
            <a:r>
              <a:rPr lang="en-US" altLang="en-US" dirty="0" smtClean="0">
                <a:ea typeface="ＭＳ Ｐゴシック" charset="-128"/>
              </a:rPr>
              <a:t>Does it do </a:t>
            </a:r>
            <a:r>
              <a:rPr lang="en-US" altLang="en-US" u="sng" dirty="0" smtClean="0">
                <a:solidFill>
                  <a:srgbClr val="FF0000"/>
                </a:solidFill>
                <a:ea typeface="ＭＳ Ｐゴシック" charset="-128"/>
              </a:rPr>
              <a:t>O</a:t>
            </a:r>
            <a:r>
              <a:rPr lang="en-US" altLang="en-US" dirty="0" smtClean="0">
                <a:ea typeface="ＭＳ Ｐゴシック" charset="-128"/>
              </a:rPr>
              <a:t>ne thing?</a:t>
            </a:r>
          </a:p>
          <a:p>
            <a:r>
              <a:rPr lang="en-US" altLang="en-US" dirty="0" smtClean="0">
                <a:ea typeface="ＭＳ Ｐゴシック" charset="-128"/>
              </a:rPr>
              <a:t>Does it have </a:t>
            </a:r>
            <a:r>
              <a:rPr lang="en-US" altLang="en-US" u="sng" dirty="0" smtClean="0">
                <a:solidFill>
                  <a:srgbClr val="FF0000"/>
                </a:solidFill>
                <a:ea typeface="ＭＳ Ｐゴシック" charset="-128"/>
              </a:rPr>
              <a:t>F</a:t>
            </a:r>
            <a:r>
              <a:rPr lang="en-US" altLang="en-US" dirty="0" smtClean="0">
                <a:ea typeface="ＭＳ Ｐゴシック" charset="-128"/>
              </a:rPr>
              <a:t>ew arguments?</a:t>
            </a:r>
          </a:p>
          <a:p>
            <a:r>
              <a:rPr lang="en-US" altLang="en-US" dirty="0" smtClean="0">
                <a:ea typeface="ＭＳ Ｐゴシック" charset="-128"/>
              </a:rPr>
              <a:t>Is it a consistent level of </a:t>
            </a:r>
            <a:r>
              <a:rPr lang="en-US" altLang="en-US" u="sng" dirty="0" smtClean="0">
                <a:solidFill>
                  <a:srgbClr val="FF0000"/>
                </a:solidFill>
                <a:ea typeface="ＭＳ Ｐゴシック" charset="-128"/>
              </a:rPr>
              <a:t>A</a:t>
            </a:r>
            <a:r>
              <a:rPr lang="en-US" altLang="en-US" dirty="0" smtClean="0">
                <a:ea typeface="ＭＳ Ｐゴシック" charset="-128"/>
              </a:rPr>
              <a:t>bstraction?</a:t>
            </a:r>
          </a:p>
          <a:p>
            <a:r>
              <a:rPr lang="en-US" altLang="en-US" dirty="0" smtClean="0">
                <a:ea typeface="ＭＳ Ｐゴシック" charset="-128"/>
              </a:rPr>
              <a:t>Rails tool </a:t>
            </a:r>
            <a:r>
              <a:rPr lang="en-US" altLang="en-US" dirty="0" smtClean="0">
                <a:latin typeface="Courier" charset="0"/>
                <a:ea typeface="ＭＳ Ｐゴシック" charset="-128"/>
              </a:rPr>
              <a:t>reek</a:t>
            </a:r>
            <a:r>
              <a:rPr lang="en-US" altLang="en-US" dirty="0" smtClean="0">
                <a:latin typeface="Helvetica" panose="020B0604020202020204" pitchFamily="34" charset="0"/>
                <a:ea typeface="ＭＳ Ｐゴシック" charset="-128"/>
                <a:cs typeface="Helvetica" panose="020B0604020202020204" pitchFamily="34" charset="0"/>
              </a:rPr>
              <a:t> </a:t>
            </a:r>
            <a:r>
              <a:rPr lang="en-US" altLang="en-US" dirty="0" smtClean="0">
                <a:ea typeface="ＭＳ Ｐゴシック" charset="-128"/>
              </a:rPr>
              <a:t>finds code smells</a:t>
            </a:r>
          </a:p>
          <a:p>
            <a:endParaRPr lang="en-US" altLang="en-US" dirty="0" smtClean="0">
              <a:ea typeface="ＭＳ Ｐゴシック" charset="-128"/>
            </a:endParaRPr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2632" r="53159" b="53159"/>
          <a:stretch>
            <a:fillRect/>
          </a:stretch>
        </p:blipFill>
        <p:spPr bwMode="auto">
          <a:xfrm>
            <a:off x="7162800" y="27432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Building Successful 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SaaS app often faces users</a:t>
            </a:r>
          </a:p>
          <a:p>
            <a:pPr>
              <a:buFont typeface="Symbol" charset="2"/>
              <a:buChar char=""/>
              <a:defRPr/>
            </a:pPr>
            <a:r>
              <a:rPr lang="en-US" dirty="0" smtClean="0"/>
              <a:t> User stories need User Interface (UI)</a:t>
            </a:r>
          </a:p>
          <a:p>
            <a:pPr>
              <a:defRPr/>
            </a:pPr>
            <a:r>
              <a:rPr lang="en-US" dirty="0" smtClean="0"/>
              <a:t>How to get customer to participate in UI design so is happy when complete?</a:t>
            </a:r>
          </a:p>
          <a:p>
            <a:pPr lvl="1">
              <a:defRPr/>
            </a:pPr>
            <a:r>
              <a:rPr lang="en-US" dirty="0" smtClean="0"/>
              <a:t>Avoid WISBNWIW</a:t>
            </a:r>
            <a:r>
              <a:rPr lang="en-US" baseline="30000" dirty="0" smtClean="0"/>
              <a:t>*</a:t>
            </a:r>
            <a:r>
              <a:rPr lang="en-US" dirty="0" smtClean="0"/>
              <a:t> UI</a:t>
            </a:r>
          </a:p>
          <a:p>
            <a:pPr lvl="1">
              <a:defRPr/>
            </a:pPr>
            <a:r>
              <a:rPr lang="en-US" dirty="0" smtClean="0"/>
              <a:t>UI version of 3x5 cards?</a:t>
            </a:r>
          </a:p>
          <a:p>
            <a:pPr marL="342900" lvl="1" indent="-342900">
              <a:buFontTx/>
              <a:buChar char="•"/>
              <a:defRPr/>
            </a:pPr>
            <a:r>
              <a:rPr lang="en-US" dirty="0" smtClean="0"/>
              <a:t>How to show UI interactivity without building a prototype?</a:t>
            </a: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08E1FBE-5924-4B3C-9595-60B6501C8E98}" type="slidenum">
              <a:rPr lang="en-US" altLang="en-US" sz="1400">
                <a:latin typeface="Helvetica" charset="0"/>
              </a:rPr>
              <a:pPr eaLnBrk="1" hangingPunct="1"/>
              <a:t>60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43000" y="6096000"/>
            <a:ext cx="4981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aseline="30000" dirty="0" smtClean="0"/>
              <a:t>*</a:t>
            </a:r>
            <a:r>
              <a:rPr lang="en-US" altLang="en-US" dirty="0" smtClean="0"/>
              <a:t>What-I-Said-But-Not-What-I-Want 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SaaS User Interface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FF"/>
                </a:solidFill>
                <a:ea typeface="ＭＳ Ｐゴシック" charset="-128"/>
              </a:rPr>
              <a:t>UI Sketches</a:t>
            </a:r>
            <a:r>
              <a:rPr lang="en-US" altLang="en-US" smtClean="0">
                <a:ea typeface="ＭＳ Ｐゴシック" charset="-128"/>
              </a:rPr>
              <a:t>: pen and paper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drawings or  “</a:t>
            </a:r>
            <a:r>
              <a:rPr lang="en-US" altLang="en-US" smtClean="0">
                <a:solidFill>
                  <a:srgbClr val="0000FF"/>
                </a:solidFill>
                <a:ea typeface="ＭＳ Ｐゴシック" charset="-128"/>
              </a:rPr>
              <a:t>Lo-Fi UI</a:t>
            </a:r>
            <a:r>
              <a:rPr lang="en-US" altLang="en-US" smtClean="0">
                <a:ea typeface="ＭＳ Ｐゴシック" charset="-128"/>
              </a:rPr>
              <a:t>” </a:t>
            </a:r>
          </a:p>
          <a:p>
            <a:pPr>
              <a:buFontTx/>
              <a:buNone/>
            </a:pPr>
            <a:endParaRPr lang="en-US" altLang="en-US" smtClean="0">
              <a:ea typeface="ＭＳ Ｐゴシック" charset="-128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087B721-077B-4580-9EB6-159610DE047F}" type="slidenum">
              <a:rPr lang="en-US" altLang="en-US" sz="1400">
                <a:latin typeface="Helvetica" charset="0"/>
              </a:rPr>
              <a:pPr eaLnBrk="1" hangingPunct="1"/>
              <a:t>61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5" name="Picture 4" descr="cray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667000"/>
            <a:ext cx="26098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Lo-Fi UI Example</a:t>
            </a:r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A762E5E-F5CB-457B-91E9-6814295105C4}" type="slidenum">
              <a:rPr lang="en-US" altLang="en-US" sz="1400">
                <a:latin typeface="Helvetica" charset="0"/>
              </a:rPr>
              <a:pPr eaLnBrk="1" hangingPunct="1"/>
              <a:t>62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11620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0"/>
            <a:ext cx="475932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1" name="TextBox 14"/>
          <p:cNvSpPr txBox="1">
            <a:spLocks noChangeArrowheads="1"/>
          </p:cNvSpPr>
          <p:nvPr/>
        </p:nvSpPr>
        <p:spPr bwMode="auto">
          <a:xfrm>
            <a:off x="152400" y="5867400"/>
            <a:ext cx="2362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dirty="0"/>
              <a:t>(Figure </a:t>
            </a:r>
            <a:r>
              <a:rPr lang="en-US" altLang="en-US" sz="1000" dirty="0" smtClean="0"/>
              <a:t>7.3</a:t>
            </a:r>
            <a:r>
              <a:rPr lang="en-US" altLang="en-US" sz="1000" dirty="0"/>
              <a:t>, </a:t>
            </a:r>
            <a:r>
              <a:rPr lang="en-US" altLang="en-US" sz="1000" i="1" dirty="0"/>
              <a:t>Engineering Long Lasting Software</a:t>
            </a:r>
            <a:r>
              <a:rPr lang="en-US" altLang="en-US" sz="1000" dirty="0"/>
              <a:t> by Armando Fox and David Patterson, </a:t>
            </a:r>
            <a:r>
              <a:rPr lang="en-US" altLang="en-US" sz="1000" dirty="0" smtClean="0"/>
              <a:t>1</a:t>
            </a:r>
            <a:r>
              <a:rPr lang="en-US" altLang="en-US" sz="1000" baseline="30000" dirty="0" smtClean="0"/>
              <a:t>st</a:t>
            </a:r>
            <a:r>
              <a:rPr lang="en-US" altLang="en-US" sz="1000" dirty="0" smtClean="0"/>
              <a:t> edition</a:t>
            </a:r>
            <a:r>
              <a:rPr lang="en-US" altLang="en-US" sz="1000" dirty="0"/>
              <a:t>, </a:t>
            </a:r>
            <a:r>
              <a:rPr lang="en-US" altLang="en-US" sz="1000" dirty="0" smtClean="0"/>
              <a:t>2014.)</a:t>
            </a:r>
            <a:endParaRPr lang="en-US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Storyboards</a:t>
            </a:r>
          </a:p>
        </p:txBody>
      </p:sp>
      <p:sp>
        <p:nvSpPr>
          <p:cNvPr id="1126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Need to show how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UI changes based on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user actions</a:t>
            </a:r>
          </a:p>
          <a:p>
            <a:r>
              <a:rPr lang="en-US" altLang="en-US" smtClean="0">
                <a:ea typeface="ＭＳ Ｐゴシック" charset="-128"/>
              </a:rPr>
              <a:t>HCI =&gt; “storyboards”	</a:t>
            </a:r>
          </a:p>
          <a:p>
            <a:r>
              <a:rPr lang="en-US" altLang="en-US" smtClean="0">
                <a:ea typeface="ＭＳ Ｐゴシック" charset="-128"/>
              </a:rPr>
              <a:t>Like scenes in a movie</a:t>
            </a:r>
          </a:p>
          <a:p>
            <a:r>
              <a:rPr lang="en-US" altLang="en-US" smtClean="0">
                <a:ea typeface="ＭＳ Ｐゴシック" charset="-128"/>
              </a:rPr>
              <a:t>But not linear</a:t>
            </a:r>
          </a:p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F316BCA-F303-49D1-AB85-671B903B66E2}" type="slidenum">
              <a:rPr lang="en-US" altLang="en-US" sz="1400">
                <a:latin typeface="Helvetica" charset="0"/>
              </a:rPr>
              <a:pPr eaLnBrk="1" hangingPunct="1"/>
              <a:t>63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12645" name="Picture 4" descr="storyboard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05000"/>
            <a:ext cx="3670300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Example Storyboard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91E7837-B909-46BB-80DD-5253CE839A44}" type="slidenum">
              <a:rPr lang="en-US" altLang="en-US" sz="1400">
                <a:latin typeface="Helvetica" charset="0"/>
              </a:rPr>
              <a:pPr eaLnBrk="1" hangingPunct="1"/>
              <a:t>64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1366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12863"/>
            <a:ext cx="5918200" cy="539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9" name="TextBox 6"/>
          <p:cNvSpPr txBox="1">
            <a:spLocks noChangeArrowheads="1"/>
          </p:cNvSpPr>
          <p:nvPr/>
        </p:nvSpPr>
        <p:spPr bwMode="auto">
          <a:xfrm>
            <a:off x="152400" y="5867400"/>
            <a:ext cx="2362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dirty="0"/>
              <a:t>(Figure </a:t>
            </a:r>
            <a:r>
              <a:rPr lang="en-US" altLang="en-US" sz="1000" dirty="0" smtClean="0"/>
              <a:t>7.4</a:t>
            </a:r>
            <a:r>
              <a:rPr lang="en-US" altLang="en-US" sz="1000" dirty="0"/>
              <a:t>, </a:t>
            </a:r>
            <a:r>
              <a:rPr lang="en-US" altLang="en-US" sz="1000" i="1" dirty="0"/>
              <a:t>Engineering Long Lasting Software</a:t>
            </a:r>
            <a:r>
              <a:rPr lang="en-US" altLang="en-US" sz="1000" dirty="0"/>
              <a:t> by Armando Fox and David Patterson, </a:t>
            </a:r>
            <a:r>
              <a:rPr lang="en-US" altLang="en-US" sz="1000" dirty="0" smtClean="0"/>
              <a:t>1</a:t>
            </a:r>
            <a:r>
              <a:rPr lang="en-US" altLang="en-US" sz="1000" baseline="30000" dirty="0" smtClean="0"/>
              <a:t>st</a:t>
            </a:r>
            <a:r>
              <a:rPr lang="en-US" altLang="en-US" sz="1000" dirty="0" smtClean="0"/>
              <a:t> edition</a:t>
            </a:r>
            <a:r>
              <a:rPr lang="en-US" altLang="en-US" sz="1000" dirty="0"/>
              <a:t>, </a:t>
            </a:r>
            <a:r>
              <a:rPr lang="en-US" altLang="en-US" sz="1000" dirty="0" smtClean="0"/>
              <a:t>2014.)</a:t>
            </a:r>
            <a:endParaRPr lang="en-US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Lo-Fi to HTML</a:t>
            </a:r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Tedious to do sketches and storyboards,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but easier than producing HTML!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Also less intimidating to nontechnical stakeholders =&gt; More likely to suggest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changes to UI if not code behind it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More likely to be happy with ultimate UI</a:t>
            </a:r>
          </a:p>
          <a:p>
            <a:r>
              <a:rPr lang="en-US" altLang="en-US" smtClean="0">
                <a:ea typeface="ＭＳ Ｐゴシック" charset="-128"/>
              </a:rPr>
              <a:t>Next steps: CSS (Cascading Style Sheets) and Haml (later)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Make it pretty </a:t>
            </a:r>
            <a:r>
              <a:rPr lang="en-US" altLang="en-US" i="1" smtClean="0">
                <a:ea typeface="ＭＳ Ｐゴシック" charset="-128"/>
              </a:rPr>
              <a:t>after </a:t>
            </a:r>
            <a:r>
              <a:rPr lang="en-US" altLang="en-US" smtClean="0">
                <a:ea typeface="ＭＳ Ｐゴシック" charset="-128"/>
              </a:rPr>
              <a:t>it works</a:t>
            </a:r>
          </a:p>
          <a:p>
            <a:pPr lvl="1"/>
            <a:endParaRPr lang="en-US" altLang="en-US" smtClean="0">
              <a:ea typeface="ＭＳ Ｐゴシック" charset="-128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FDF3FC-F781-42E0-A9BA-209C3DC6761B}" type="slidenum">
              <a:rPr lang="en-US" altLang="en-US" sz="1400">
                <a:latin typeface="Helvetica" charset="0"/>
              </a:rPr>
              <a:pPr eaLnBrk="1" hangingPunct="1"/>
              <a:t>65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600791D-ECEB-4A53-AD87-FB8B35263588}" type="slidenum">
              <a:rPr lang="en-US" altLang="en-US" sz="1400">
                <a:latin typeface="Helvetica" charset="0"/>
              </a:rPr>
              <a:pPr eaLnBrk="1" hangingPunct="1"/>
              <a:t>66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115716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Box 3"/>
          <p:cNvSpPr txBox="1">
            <a:spLocks noChangeArrowheads="1"/>
          </p:cNvSpPr>
          <p:nvPr/>
        </p:nvSpPr>
        <p:spPr bwMode="auto">
          <a:xfrm>
            <a:off x="1371600" y="3240088"/>
            <a:ext cx="6705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ln>
                  <a:solidFill>
                    <a:srgbClr val="000000"/>
                  </a:solidFill>
                </a:ln>
                <a:solidFill>
                  <a:srgbClr val="66FF33"/>
                </a:solidFill>
              </a:rPr>
              <a:t>The purpose of the Lo-Fi UI approach is to debug the UI before you program it</a:t>
            </a:r>
          </a:p>
        </p:txBody>
      </p:sp>
      <p:sp>
        <p:nvSpPr>
          <p:cNvPr id="116739" name="TextBox 4"/>
          <p:cNvSpPr txBox="1">
            <a:spLocks noChangeArrowheads="1"/>
          </p:cNvSpPr>
          <p:nvPr/>
        </p:nvSpPr>
        <p:spPr bwMode="auto">
          <a:xfrm>
            <a:off x="1371600" y="4154488"/>
            <a:ext cx="6705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99CC00"/>
                </a:solidFill>
              </a:rPr>
              <a:t>SaaS apps usually </a:t>
            </a:r>
            <a:r>
              <a:rPr lang="en-US" altLang="en-US" b="1" dirty="0" smtClean="0">
                <a:solidFill>
                  <a:srgbClr val="99CC00"/>
                </a:solidFill>
              </a:rPr>
              <a:t>have </a:t>
            </a:r>
            <a:r>
              <a:rPr lang="en-US" altLang="en-US" b="1" dirty="0">
                <a:solidFill>
                  <a:srgbClr val="99CC00"/>
                </a:solidFill>
              </a:rPr>
              <a:t>user interfaces associated with the user stories</a:t>
            </a:r>
          </a:p>
        </p:txBody>
      </p:sp>
      <p:sp>
        <p:nvSpPr>
          <p:cNvPr id="116740" name="TextBox 5"/>
          <p:cNvSpPr txBox="1">
            <a:spLocks noChangeArrowheads="1"/>
          </p:cNvSpPr>
          <p:nvPr/>
        </p:nvSpPr>
        <p:spPr bwMode="auto">
          <a:xfrm>
            <a:off x="1371600" y="5068888"/>
            <a:ext cx="6705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6699"/>
                </a:solidFill>
              </a:rPr>
              <a:t>While it takes more time than building a prototype UI in CSS and </a:t>
            </a:r>
            <a:r>
              <a:rPr lang="en-US" altLang="en-US" b="1" dirty="0" err="1">
                <a:solidFill>
                  <a:srgbClr val="FF6699"/>
                </a:solidFill>
              </a:rPr>
              <a:t>Haml</a:t>
            </a:r>
            <a:r>
              <a:rPr lang="en-US" altLang="en-US" b="1" dirty="0">
                <a:solidFill>
                  <a:srgbClr val="FF6699"/>
                </a:solidFill>
              </a:rPr>
              <a:t>, the Lo-Fi approach is more likely to lead to a UI that customers </a:t>
            </a:r>
            <a:r>
              <a:rPr lang="en-US" altLang="en-US" b="1" dirty="0" smtClean="0">
                <a:solidFill>
                  <a:srgbClr val="FF6699"/>
                </a:solidFill>
              </a:rPr>
              <a:t>like</a:t>
            </a:r>
            <a:endParaRPr lang="en-US" altLang="en-US" b="1" dirty="0">
              <a:solidFill>
                <a:srgbClr val="FF6699"/>
              </a:solidFill>
            </a:endParaRPr>
          </a:p>
        </p:txBody>
      </p:sp>
      <p:grpSp>
        <p:nvGrpSpPr>
          <p:cNvPr id="116741" name="Group 10"/>
          <p:cNvGrpSpPr>
            <a:grpSpLocks/>
          </p:cNvGrpSpPr>
          <p:nvPr/>
        </p:nvGrpSpPr>
        <p:grpSpPr bwMode="auto">
          <a:xfrm>
            <a:off x="960438" y="2325688"/>
            <a:ext cx="7497762" cy="1200329"/>
            <a:chOff x="960651" y="1743726"/>
            <a:chExt cx="7116549" cy="902497"/>
          </a:xfrm>
        </p:grpSpPr>
        <p:sp>
          <p:nvSpPr>
            <p:cNvPr id="116747" name="TextBox 2"/>
            <p:cNvSpPr txBox="1">
              <a:spLocks noChangeArrowheads="1"/>
            </p:cNvSpPr>
            <p:nvPr/>
          </p:nvSpPr>
          <p:spPr bwMode="auto">
            <a:xfrm>
              <a:off x="1371600" y="1743726"/>
              <a:ext cx="6705600" cy="90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FF9900"/>
                  </a:solidFill>
                </a:rPr>
                <a:t>Like 3x5 cards, sketches and storyboards are more likely to involve all stakeholders vs. code</a:t>
              </a:r>
            </a:p>
          </p:txBody>
        </p:sp>
        <p:sp>
          <p:nvSpPr>
            <p:cNvPr id="116748" name="Rectangle 6"/>
            <p:cNvSpPr>
              <a:spLocks noChangeArrowheads="1"/>
            </p:cNvSpPr>
            <p:nvPr/>
          </p:nvSpPr>
          <p:spPr bwMode="auto">
            <a:xfrm>
              <a:off x="960651" y="1809749"/>
              <a:ext cx="441133" cy="300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2000">
                  <a:latin typeface="Lucida Sans Typewriter" charset="0"/>
                  <a:ea typeface="ＭＳ ゴシック" charset="-128"/>
                </a:rPr>
                <a:t>☐</a:t>
              </a:r>
            </a:p>
          </p:txBody>
        </p:sp>
      </p:grpSp>
      <p:sp>
        <p:nvSpPr>
          <p:cNvPr id="116742" name="Rectangle 7"/>
          <p:cNvSpPr>
            <a:spLocks noChangeArrowheads="1"/>
          </p:cNvSpPr>
          <p:nvPr/>
        </p:nvSpPr>
        <p:spPr bwMode="auto">
          <a:xfrm>
            <a:off x="960438" y="33432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ＭＳ ゴシック" charset="-128"/>
                <a:ea typeface="ＭＳ ゴシック" charset="-128"/>
              </a:rPr>
              <a:t>☐</a:t>
            </a:r>
            <a:endParaRPr lang="en-US" altLang="en-US"/>
          </a:p>
        </p:txBody>
      </p:sp>
      <p:sp>
        <p:nvSpPr>
          <p:cNvPr id="116743" name="Rectangle 8"/>
          <p:cNvSpPr>
            <a:spLocks noChangeArrowheads="1"/>
          </p:cNvSpPr>
          <p:nvPr/>
        </p:nvSpPr>
        <p:spPr bwMode="auto">
          <a:xfrm>
            <a:off x="960438" y="42576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ＭＳ ゴシック" charset="-128"/>
                <a:ea typeface="ＭＳ ゴシック" charset="-128"/>
              </a:rPr>
              <a:t>☐</a:t>
            </a:r>
            <a:endParaRPr lang="en-US" altLang="en-US"/>
          </a:p>
        </p:txBody>
      </p:sp>
      <p:sp>
        <p:nvSpPr>
          <p:cNvPr id="116744" name="Rectangle 9"/>
          <p:cNvSpPr>
            <a:spLocks noChangeArrowheads="1"/>
          </p:cNvSpPr>
          <p:nvPr/>
        </p:nvSpPr>
        <p:spPr bwMode="auto">
          <a:xfrm>
            <a:off x="947738" y="5156200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ＭＳ ゴシック" charset="-128"/>
                <a:ea typeface="ＭＳ ゴシック" charset="-128"/>
              </a:rPr>
              <a:t>☐</a:t>
            </a:r>
            <a:endParaRPr lang="en-US" altLang="en-US"/>
          </a:p>
        </p:txBody>
      </p:sp>
      <p:sp>
        <p:nvSpPr>
          <p:cNvPr id="116745" name="Slide Number Placeholder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CCFBAC3-44A7-408F-8F23-FC74C17FD32E}" type="slidenum">
              <a:rPr lang="en-US" altLang="en-US" sz="1400">
                <a:latin typeface="Helvetica" charset="0"/>
              </a:rPr>
              <a:pPr eaLnBrk="1" hangingPunct="1"/>
              <a:t>67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116746" name="TextBox 12"/>
          <p:cNvSpPr txBox="1">
            <a:spLocks noChangeArrowheads="1"/>
          </p:cNvSpPr>
          <p:nvPr/>
        </p:nvSpPr>
        <p:spPr bwMode="auto">
          <a:xfrm>
            <a:off x="685800" y="482600"/>
            <a:ext cx="71628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>
                <a:latin typeface="Helvetica" charset="0"/>
                <a:cs typeface="Helvetica" charset="0"/>
              </a:rPr>
              <a:t>Which is FALSE about Lo-Fi UI?</a:t>
            </a:r>
            <a:endParaRPr lang="en-US" altLang="en-US" sz="2000"/>
          </a:p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5EE76E3-EA61-4010-A4F8-1E2F89EE095B}" type="slidenum">
              <a:rPr lang="en-US" altLang="en-US" sz="1400">
                <a:latin typeface="Helvetica" charset="0"/>
              </a:rPr>
              <a:pPr eaLnBrk="1" hangingPunct="1"/>
              <a:t>68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11878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ctrTitle"/>
          </p:nvPr>
        </p:nvSpPr>
        <p:spPr>
          <a:xfrm>
            <a:off x="609600" y="33528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Agile Cost Estimation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sz="3200" i="1" dirty="0" smtClean="0">
                <a:ea typeface="ＭＳ Ｐゴシック" charset="-128"/>
              </a:rPr>
              <a:t>(Engineering Software as a Service §7.5)</a:t>
            </a:r>
            <a:endParaRPr lang="en-US" altLang="en-US" i="1" dirty="0" smtClean="0">
              <a:ea typeface="ＭＳ Ｐゴシック" charset="-128"/>
            </a:endParaRPr>
          </a:p>
        </p:txBody>
      </p:sp>
      <p:grpSp>
        <p:nvGrpSpPr>
          <p:cNvPr id="119812" name="Group 3"/>
          <p:cNvGrpSpPr>
            <a:grpSpLocks/>
          </p:cNvGrpSpPr>
          <p:nvPr/>
        </p:nvGrpSpPr>
        <p:grpSpPr bwMode="auto">
          <a:xfrm>
            <a:off x="2209800" y="5867400"/>
            <a:ext cx="4724400" cy="830263"/>
            <a:chOff x="3124200" y="5638800"/>
            <a:chExt cx="4724400" cy="831277"/>
          </a:xfrm>
        </p:grpSpPr>
        <p:pic>
          <p:nvPicPr>
            <p:cNvPr id="11981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5715000"/>
              <a:ext cx="1524000" cy="533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16" name="TextBox 5"/>
            <p:cNvSpPr txBox="1">
              <a:spLocks noChangeArrowheads="1"/>
            </p:cNvSpPr>
            <p:nvPr/>
          </p:nvSpPr>
          <p:spPr bwMode="auto">
            <a:xfrm>
              <a:off x="3124200" y="5638800"/>
              <a:ext cx="3276600" cy="831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latin typeface="Arial Narrow" charset="0"/>
                </a:rPr>
                <a:t>© 2013 David Patterson &amp; David Patterson</a:t>
              </a:r>
            </a:p>
            <a:p>
              <a:pPr algn="r" eaLnBrk="1" hangingPunct="1"/>
              <a:r>
                <a:rPr lang="en-US" altLang="en-US" sz="1200">
                  <a:latin typeface="Arial Narrow" charset="0"/>
                </a:rPr>
                <a:t>Licensed under </a:t>
              </a:r>
              <a:r>
                <a:rPr lang="en-US" altLang="en-US" sz="1200">
                  <a:latin typeface="Arial Narrow" charset="0"/>
                  <a:hlinkClick r:id="rId3"/>
                </a:rPr>
                <a:t>Creative Commons Attribution-NonCommercial-ShareAlike 3.0 Unported License</a:t>
              </a:r>
              <a:endParaRPr lang="en-US" altLang="en-US" sz="1200">
                <a:latin typeface="Arial Narrow" charset="0"/>
              </a:endParaRPr>
            </a:p>
          </p:txBody>
        </p:sp>
      </p:grpSp>
      <p:sp>
        <p:nvSpPr>
          <p:cNvPr id="11981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0E2ED42-DADA-487A-9802-26D9AA604D82}" type="slidenum">
              <a:rPr lang="en-US" altLang="en-US" sz="1400">
                <a:latin typeface="Helvetica" charset="0"/>
              </a:rPr>
              <a:pPr eaLnBrk="1" hangingPunct="1"/>
              <a:t>69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19814" name="Picture 8" descr="Cos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"/>
            <a:ext cx="2305050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Single Level of Abstraction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Complex tasks need divide &amp; conquer</a:t>
            </a:r>
          </a:p>
          <a:p>
            <a:r>
              <a:rPr lang="en-US" altLang="en-US" smtClean="0">
                <a:ea typeface="ＭＳ Ｐゴシック" charset="-128"/>
              </a:rPr>
              <a:t>Yellow flag for </a:t>
            </a:r>
            <a:r>
              <a:rPr lang="ja-JP" altLang="en-US" smtClean="0">
                <a:ea typeface="ＭＳ Ｐゴシック" charset="-128"/>
              </a:rPr>
              <a:t>“</a:t>
            </a:r>
            <a:r>
              <a:rPr lang="en-US" altLang="ja-JP" smtClean="0">
                <a:ea typeface="ＭＳ Ｐゴシック" charset="-128"/>
              </a:rPr>
              <a:t>encapsulate this task in a method</a:t>
            </a:r>
            <a:r>
              <a:rPr lang="ja-JP" altLang="en-US" smtClean="0">
                <a:ea typeface="ＭＳ Ｐゴシック" charset="-128"/>
              </a:rPr>
              <a:t>”</a:t>
            </a:r>
            <a:endParaRPr lang="en-US" altLang="ja-JP" smtClean="0">
              <a:ea typeface="ＭＳ Ｐゴシック" charset="-128"/>
            </a:endParaRPr>
          </a:p>
          <a:p>
            <a:r>
              <a:rPr lang="en-US" altLang="en-US" smtClean="0">
                <a:ea typeface="ＭＳ Ｐゴシック" charset="-128"/>
              </a:rPr>
              <a:t>Like a good news story, classes &amp; methods should read “top down”!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Good: start with a high level summary of key points, then go into each point in detail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Good: Each paragraph deals with 1 topic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Bad: ramble on, jumping between “levels of abstraction” rather than progressively refining</a:t>
            </a:r>
          </a:p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Agile Cost Estimation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Real world needs to estimate cost before customer can agree to project</a:t>
            </a:r>
          </a:p>
          <a:p>
            <a:r>
              <a:rPr lang="en-US" altLang="en-US" smtClean="0">
                <a:ea typeface="ＭＳ Ｐゴシック" charset="-128"/>
              </a:rPr>
              <a:t>If no careful planning and schedule in Agile, how can you estimate the cost of a project?</a:t>
            </a: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928F71D-195E-400F-8900-C147B060B7F5}" type="slidenum">
              <a:rPr lang="en-US" altLang="en-US" sz="1400">
                <a:latin typeface="Helvetica" charset="0"/>
              </a:rPr>
              <a:pPr eaLnBrk="1" hangingPunct="1"/>
              <a:t>70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Pivotal Labs Model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Pivotal Labs teaches customer Agile</a:t>
            </a:r>
          </a:p>
          <a:p>
            <a:r>
              <a:rPr lang="en-US" altLang="en-US" smtClean="0">
                <a:ea typeface="ＭＳ Ｐゴシック" charset="-128"/>
              </a:rPr>
              <a:t>Using Agile, Pivotal never commits to delivering features X, Y, and Z by date D</a:t>
            </a:r>
          </a:p>
          <a:p>
            <a:r>
              <a:rPr lang="en-US" altLang="en-US" smtClean="0">
                <a:ea typeface="ＭＳ Ｐゴシック" charset="-128"/>
              </a:rPr>
              <a:t>Instead, commits resources to work in the most efficient way possible up to date D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Customer works with team to define priorities continuously up to date D</a:t>
            </a:r>
          </a:p>
          <a:p>
            <a:r>
              <a:rPr lang="en-US" altLang="en-US" smtClean="0">
                <a:ea typeface="ＭＳ Ｐゴシック" charset="-128"/>
              </a:rPr>
              <a:t>Still need estimate for project 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164B2EC-16BC-425A-9A1C-579010B014FF}" type="slidenum">
              <a:rPr lang="en-US" altLang="en-US" sz="1400">
                <a:latin typeface="Helvetica" charset="0"/>
              </a:rPr>
              <a:pPr eaLnBrk="1" hangingPunct="1"/>
              <a:t>71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Pivotal Labs Agile Estimate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Helvetica" charset="0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1 hour phone call to explain method	</a:t>
            </a:r>
          </a:p>
          <a:p>
            <a:pPr marL="914400" lvl="1" indent="-514350"/>
            <a:r>
              <a:rPr lang="en-US" altLang="en-US" dirty="0" smtClean="0">
                <a:ea typeface="ＭＳ Ｐゴシック" charset="-128"/>
              </a:rPr>
              <a:t>Joint effort, customer time commitment, …</a:t>
            </a:r>
          </a:p>
          <a:p>
            <a:pPr marL="514350" indent="-514350">
              <a:buFont typeface="Helvetica" charset="0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Customer visits for 1.5 hour “scoping” </a:t>
            </a:r>
          </a:p>
          <a:p>
            <a:pPr marL="914400" lvl="1" indent="-514350"/>
            <a:r>
              <a:rPr lang="en-US" altLang="en-US" dirty="0" smtClean="0">
                <a:ea typeface="ＭＳ Ｐゴシック" charset="-128"/>
              </a:rPr>
              <a:t>Customer brings designer, developer, designs</a:t>
            </a:r>
          </a:p>
          <a:p>
            <a:pPr marL="1314450" lvl="2" indent="-514350"/>
            <a:r>
              <a:rPr lang="en-US" altLang="en-US" dirty="0" smtClean="0">
                <a:ea typeface="ＭＳ Ｐゴシック" charset="-128"/>
              </a:rPr>
              <a:t>Anything to clarify what customer wants done</a:t>
            </a:r>
          </a:p>
          <a:p>
            <a:pPr marL="914400" lvl="1" indent="-514350"/>
            <a:r>
              <a:rPr lang="en-US" altLang="en-US" dirty="0" smtClean="0">
                <a:ea typeface="ＭＳ Ｐゴシック" charset="-128"/>
              </a:rPr>
              <a:t>Pivotal brings 2 engineers who ask questions</a:t>
            </a:r>
          </a:p>
          <a:p>
            <a:pPr marL="1314450" lvl="2" indent="-514350"/>
            <a:r>
              <a:rPr lang="en-US" altLang="en-US" dirty="0" smtClean="0">
                <a:ea typeface="ＭＳ Ｐゴシック" charset="-128"/>
              </a:rPr>
              <a:t>Trying to identify what adds uncertainty to estimate</a:t>
            </a:r>
          </a:p>
          <a:p>
            <a:pPr marL="514350" indent="-514350">
              <a:buFont typeface="Helvetica" charset="0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Engineers take ½ hour to estimate weeks</a:t>
            </a:r>
          </a:p>
          <a:p>
            <a:pPr marL="914400" lvl="1" indent="-514350"/>
            <a:r>
              <a:rPr lang="en-US" altLang="en-US" dirty="0" smtClean="0">
                <a:ea typeface="ＭＳ Ｐゴシック" charset="-128"/>
              </a:rPr>
              <a:t>Little vs. large uncertainty: 20-22 vs. 18-26 </a:t>
            </a:r>
            <a:r>
              <a:rPr lang="en-US" altLang="en-US" dirty="0" err="1" smtClean="0">
                <a:ea typeface="ＭＳ Ｐゴシック" charset="-128"/>
              </a:rPr>
              <a:t>wks</a:t>
            </a:r>
            <a:endParaRPr lang="en-US" altLang="en-US" dirty="0" smtClean="0">
              <a:ea typeface="ＭＳ Ｐゴシック" charset="-128"/>
            </a:endParaRPr>
          </a:p>
          <a:p>
            <a:pPr marL="514350" indent="-514350">
              <a:buFont typeface="Helvetica" charset="0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Bid cost as time and materials to customer</a:t>
            </a:r>
          </a:p>
          <a:p>
            <a:pPr marL="914400" lvl="1" indent="-514350"/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C88A10A-73F6-41F9-9D21-B138FBB7A129}" type="slidenum">
              <a:rPr lang="en-US" altLang="en-US" sz="1400">
                <a:latin typeface="Helvetica" charset="0"/>
              </a:rPr>
              <a:pPr eaLnBrk="1" hangingPunct="1"/>
              <a:t>72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2C8A241-E302-48B3-811F-9230E2EA530B}" type="slidenum">
              <a:rPr lang="en-US" altLang="en-US" sz="1400">
                <a:latin typeface="Helvetica" charset="0"/>
              </a:rPr>
              <a:pPr eaLnBrk="1" hangingPunct="1"/>
              <a:t>73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12390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Box 3"/>
          <p:cNvSpPr txBox="1">
            <a:spLocks noChangeArrowheads="1"/>
          </p:cNvSpPr>
          <p:nvPr/>
        </p:nvSpPr>
        <p:spPr bwMode="auto">
          <a:xfrm>
            <a:off x="1371600" y="3240088"/>
            <a:ext cx="762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ln>
                  <a:solidFill>
                    <a:srgbClr val="000000"/>
                  </a:solidFill>
                </a:ln>
                <a:solidFill>
                  <a:srgbClr val="66FF33"/>
                </a:solidFill>
              </a:rPr>
              <a:t>As practitioners of pair programming, PL estimates cost for 1 pair, which it assigns to complete project</a:t>
            </a:r>
          </a:p>
        </p:txBody>
      </p:sp>
      <p:sp>
        <p:nvSpPr>
          <p:cNvPr id="124931" name="TextBox 4"/>
          <p:cNvSpPr txBox="1">
            <a:spLocks noChangeArrowheads="1"/>
          </p:cNvSpPr>
          <p:nvPr/>
        </p:nvSpPr>
        <p:spPr bwMode="auto">
          <a:xfrm>
            <a:off x="1371600" y="4154488"/>
            <a:ext cx="6705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99CC00"/>
                </a:solidFill>
              </a:rPr>
              <a:t>The cost bid is for PL time and materials that covers number of weeks in the estimate</a:t>
            </a:r>
          </a:p>
        </p:txBody>
      </p:sp>
      <p:sp>
        <p:nvSpPr>
          <p:cNvPr id="124932" name="TextBox 5"/>
          <p:cNvSpPr txBox="1">
            <a:spLocks noChangeArrowheads="1"/>
          </p:cNvSpPr>
          <p:nvPr/>
        </p:nvSpPr>
        <p:spPr bwMode="auto">
          <a:xfrm>
            <a:off x="1371600" y="5068888"/>
            <a:ext cx="7467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6699"/>
                </a:solidFill>
              </a:rPr>
              <a:t>As studies show 84%-90% projects are on-time and on-budget, plan-and-document managers promise customers a set of features for an agreed upon cost by an agreed upon date</a:t>
            </a:r>
          </a:p>
        </p:txBody>
      </p:sp>
      <p:sp>
        <p:nvSpPr>
          <p:cNvPr id="124933" name="TextBox 2"/>
          <p:cNvSpPr txBox="1">
            <a:spLocks noChangeArrowheads="1"/>
          </p:cNvSpPr>
          <p:nvPr/>
        </p:nvSpPr>
        <p:spPr bwMode="auto">
          <a:xfrm>
            <a:off x="1371600" y="2325688"/>
            <a:ext cx="6705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9900"/>
                </a:solidFill>
              </a:rPr>
              <a:t>As practitioners of Agile Development, PL does not use contracts</a:t>
            </a:r>
          </a:p>
        </p:txBody>
      </p:sp>
      <p:sp>
        <p:nvSpPr>
          <p:cNvPr id="124934" name="Slide Number Placeholder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6292ED2-61C6-40D5-B19F-C2A9722ACB38}" type="slidenum">
              <a:rPr lang="en-US" altLang="en-US" sz="1400">
                <a:latin typeface="Helvetica" charset="0"/>
              </a:rPr>
              <a:pPr eaLnBrk="1" hangingPunct="1"/>
              <a:t>74</a:t>
            </a:fld>
            <a:endParaRPr lang="en-US" altLang="en-US" sz="1400" dirty="0">
              <a:latin typeface="Helvetica" charset="0"/>
            </a:endParaRPr>
          </a:p>
        </p:txBody>
      </p:sp>
      <p:sp>
        <p:nvSpPr>
          <p:cNvPr id="124935" name="TextBox 12"/>
          <p:cNvSpPr txBox="1">
            <a:spLocks noChangeArrowheads="1"/>
          </p:cNvSpPr>
          <p:nvPr/>
        </p:nvSpPr>
        <p:spPr bwMode="auto">
          <a:xfrm>
            <a:off x="685800" y="482600"/>
            <a:ext cx="71628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00"/>
                </a:solidFill>
              </a:rPr>
              <a:t>Which expression statement regarding cost estimation is TRUE? </a:t>
            </a:r>
            <a:br>
              <a:rPr lang="en-US" altLang="en-US" sz="2800">
                <a:solidFill>
                  <a:srgbClr val="000000"/>
                </a:solidFill>
              </a:rPr>
            </a:br>
            <a:r>
              <a:rPr lang="en-US" altLang="en-US" sz="2800">
                <a:solidFill>
                  <a:srgbClr val="000000"/>
                </a:solidFill>
              </a:rPr>
              <a:t>(PL = Pivotal Labs)</a:t>
            </a: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</p:txBody>
      </p:sp>
      <p:sp>
        <p:nvSpPr>
          <p:cNvPr id="124936" name="Rectangle 6"/>
          <p:cNvSpPr>
            <a:spLocks noChangeArrowheads="1"/>
          </p:cNvSpPr>
          <p:nvPr/>
        </p:nvSpPr>
        <p:spPr bwMode="auto">
          <a:xfrm>
            <a:off x="960438" y="24130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8000"/>
                </a:solidFill>
                <a:latin typeface="Lucida Sans Typewriter" charset="0"/>
                <a:ea typeface="ＭＳ ゴシック" charset="-128"/>
              </a:rPr>
              <a:t>1.</a:t>
            </a:r>
          </a:p>
        </p:txBody>
      </p:sp>
      <p:sp>
        <p:nvSpPr>
          <p:cNvPr id="124937" name="Rectangle 6"/>
          <p:cNvSpPr>
            <a:spLocks noChangeArrowheads="1"/>
          </p:cNvSpPr>
          <p:nvPr/>
        </p:nvSpPr>
        <p:spPr bwMode="auto">
          <a:xfrm>
            <a:off x="960438" y="32766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408000"/>
                </a:solidFill>
                <a:latin typeface="Lucida Sans Typewriter" charset="0"/>
                <a:ea typeface="ＭＳ ゴシック" charset="-128"/>
              </a:rPr>
              <a:t>2.</a:t>
            </a:r>
          </a:p>
        </p:txBody>
      </p:sp>
      <p:sp>
        <p:nvSpPr>
          <p:cNvPr id="124938" name="Rectangle 6"/>
          <p:cNvSpPr>
            <a:spLocks noChangeArrowheads="1"/>
          </p:cNvSpPr>
          <p:nvPr/>
        </p:nvSpPr>
        <p:spPr bwMode="auto">
          <a:xfrm>
            <a:off x="960438" y="41910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3434"/>
                </a:solidFill>
                <a:latin typeface="Lucida Sans Typewriter" charset="0"/>
                <a:ea typeface="ＭＳ ゴシック" charset="-128"/>
              </a:rPr>
              <a:t>3.</a:t>
            </a:r>
          </a:p>
        </p:txBody>
      </p:sp>
      <p:sp>
        <p:nvSpPr>
          <p:cNvPr id="124939" name="Rectangle 6"/>
          <p:cNvSpPr>
            <a:spLocks noChangeArrowheads="1"/>
          </p:cNvSpPr>
          <p:nvPr/>
        </p:nvSpPr>
        <p:spPr bwMode="auto">
          <a:xfrm>
            <a:off x="990600" y="5181600"/>
            <a:ext cx="49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0090"/>
                </a:solidFill>
                <a:latin typeface="Lucida Sans Typewriter" charset="0"/>
                <a:ea typeface="ＭＳ ゴシック" charset="-128"/>
              </a:rPr>
              <a:t>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0BCF561-4807-4E81-A2EF-352954D5DE4B}" type="slidenum">
              <a:rPr lang="en-US" altLang="en-US" sz="1400">
                <a:latin typeface="Helvetica" charset="0"/>
              </a:rPr>
              <a:pPr eaLnBrk="1" hangingPunct="1"/>
              <a:t>75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126980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ctrTitle"/>
          </p:nvPr>
        </p:nvSpPr>
        <p:spPr>
          <a:xfrm>
            <a:off x="381000" y="3352800"/>
            <a:ext cx="8305800" cy="1470025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charset="-128"/>
              </a:rPr>
              <a:t>Plan-And-Document Perspective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z="3200" i="1" smtClean="0">
                <a:ea typeface="ＭＳ Ｐゴシック" charset="-128"/>
              </a:rPr>
              <a:t>(Engineering Software as a Service §7.10)</a:t>
            </a:r>
            <a:endParaRPr lang="en-US" altLang="en-US" i="1" smtClean="0">
              <a:ea typeface="ＭＳ Ｐゴシック" charset="-128"/>
            </a:endParaRPr>
          </a:p>
        </p:txBody>
      </p:sp>
      <p:grpSp>
        <p:nvGrpSpPr>
          <p:cNvPr id="128004" name="Group 3"/>
          <p:cNvGrpSpPr>
            <a:grpSpLocks/>
          </p:cNvGrpSpPr>
          <p:nvPr/>
        </p:nvGrpSpPr>
        <p:grpSpPr bwMode="auto">
          <a:xfrm>
            <a:off x="2209800" y="5867400"/>
            <a:ext cx="4724400" cy="830263"/>
            <a:chOff x="3124200" y="5638800"/>
            <a:chExt cx="4724400" cy="831277"/>
          </a:xfrm>
        </p:grpSpPr>
        <p:pic>
          <p:nvPicPr>
            <p:cNvPr id="128007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5715000"/>
              <a:ext cx="1524000" cy="533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08" name="TextBox 5"/>
            <p:cNvSpPr txBox="1">
              <a:spLocks noChangeArrowheads="1"/>
            </p:cNvSpPr>
            <p:nvPr/>
          </p:nvSpPr>
          <p:spPr bwMode="auto">
            <a:xfrm>
              <a:off x="3124200" y="5638800"/>
              <a:ext cx="3276600" cy="831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latin typeface="Arial Narrow" charset="0"/>
                </a:rPr>
                <a:t>© 2013 David Patterson &amp; David Patterson</a:t>
              </a:r>
            </a:p>
            <a:p>
              <a:pPr algn="r" eaLnBrk="1" hangingPunct="1"/>
              <a:r>
                <a:rPr lang="en-US" altLang="en-US" sz="1200">
                  <a:latin typeface="Arial Narrow" charset="0"/>
                </a:rPr>
                <a:t>Licensed under </a:t>
              </a:r>
              <a:r>
                <a:rPr lang="en-US" altLang="en-US" sz="1200">
                  <a:latin typeface="Arial Narrow" charset="0"/>
                  <a:hlinkClick r:id="rId3"/>
                </a:rPr>
                <a:t>Creative Commons Attribution-NonCommercial-ShareAlike 3.0 Unported License</a:t>
              </a:r>
              <a:endParaRPr lang="en-US" altLang="en-US" sz="1200">
                <a:latin typeface="Arial Narrow" charset="0"/>
              </a:endParaRPr>
            </a:p>
          </p:txBody>
        </p:sp>
      </p:grpSp>
      <p:sp>
        <p:nvSpPr>
          <p:cNvPr id="12800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E90A112-ECE0-4B73-A3F8-61ED24B91836}" type="slidenum">
              <a:rPr lang="en-US" altLang="en-US" sz="1400">
                <a:latin typeface="Helvetica" charset="0"/>
              </a:rPr>
              <a:pPr eaLnBrk="1" hangingPunct="1"/>
              <a:t>76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28006" name="Picture 8" descr="Cos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152400"/>
            <a:ext cx="21748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Introduction</a:t>
            </a:r>
          </a:p>
        </p:txBody>
      </p:sp>
      <p:sp>
        <p:nvSpPr>
          <p:cNvPr id="1290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What does Plan-and-Document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do instead of: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User stories?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Points? 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Velocity?</a:t>
            </a:r>
          </a:p>
          <a:p>
            <a:r>
              <a:rPr lang="en-US" altLang="en-US" dirty="0" smtClean="0">
                <a:ea typeface="ＭＳ Ｐゴシック" charset="-128"/>
              </a:rPr>
              <a:t>How does a project manager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estimate costs? Make a schedule?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DC72924-5FCD-41CB-A551-DAAFF5059E5B}" type="slidenum">
              <a:rPr lang="en-US" altLang="en-US" sz="1400">
                <a:latin typeface="Helvetica" charset="0"/>
              </a:rPr>
              <a:pPr eaLnBrk="1" hangingPunct="1"/>
              <a:t>77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29029" name="Picture 4" descr="Estimate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8800"/>
            <a:ext cx="27971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4" descr="checklist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2057400"/>
            <a:ext cx="27876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P&amp;D Equivalents+</a:t>
            </a:r>
          </a:p>
        </p:txBody>
      </p:sp>
      <p:sp>
        <p:nvSpPr>
          <p:cNvPr id="130052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8534400" cy="4754563"/>
          </a:xfrm>
        </p:spPr>
        <p:txBody>
          <a:bodyPr/>
          <a:lstStyle/>
          <a:p>
            <a:pPr marL="514350" indent="-514350">
              <a:buFont typeface="Helvetica" charset="0"/>
              <a:buAutoNum type="arabicPeriod"/>
            </a:pPr>
            <a:r>
              <a:rPr lang="en-US" altLang="en-US" smtClean="0">
                <a:ea typeface="ＭＳ Ｐゴシック" charset="-128"/>
              </a:rPr>
              <a:t>Requirements Elicitation </a:t>
            </a:r>
          </a:p>
          <a:p>
            <a:pPr marL="514350" indent="-514350">
              <a:buFont typeface="Helvetica" charset="0"/>
              <a:buAutoNum type="arabicPeriod"/>
            </a:pPr>
            <a:r>
              <a:rPr lang="en-US" altLang="en-US" smtClean="0">
                <a:ea typeface="ＭＳ Ｐゴシック" charset="-128"/>
              </a:rPr>
              <a:t>Requirements Documentation </a:t>
            </a:r>
          </a:p>
          <a:p>
            <a:pPr marL="514350" indent="-514350">
              <a:buFont typeface="Helvetica" charset="0"/>
              <a:buAutoNum type="arabicPeriod"/>
            </a:pPr>
            <a:r>
              <a:rPr lang="en-US" altLang="en-US" smtClean="0">
                <a:ea typeface="ＭＳ Ｐゴシック" charset="-128"/>
              </a:rPr>
              <a:t>Cost Estimation</a:t>
            </a:r>
          </a:p>
          <a:p>
            <a:pPr marL="514350" indent="-514350">
              <a:buFont typeface="Helvetica" charset="0"/>
              <a:buAutoNum type="arabicPeriod"/>
            </a:pPr>
            <a:r>
              <a:rPr lang="en-US" altLang="en-US" smtClean="0">
                <a:ea typeface="ＭＳ Ｐゴシック" charset="-128"/>
              </a:rPr>
              <a:t>Scheduling &amp; Monitoring Progress</a:t>
            </a:r>
          </a:p>
          <a:p>
            <a:pPr marL="514350" indent="-514350">
              <a:buFont typeface="Helvetica" charset="0"/>
              <a:buAutoNum type="arabicPeriod"/>
            </a:pPr>
            <a:r>
              <a:rPr lang="en-US" altLang="en-US" smtClean="0">
                <a:ea typeface="ＭＳ Ｐゴシック" charset="-128"/>
              </a:rPr>
              <a:t>Change Management for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Requirements, Cost, &amp;Schedule</a:t>
            </a:r>
          </a:p>
          <a:p>
            <a:pPr marL="514350" indent="-514350">
              <a:buFont typeface="Helvetica" charset="0"/>
              <a:buAutoNum type="arabicPeriod"/>
            </a:pPr>
            <a:r>
              <a:rPr lang="en-US" altLang="en-US" smtClean="0">
                <a:ea typeface="ＭＳ Ｐゴシック" charset="-128"/>
              </a:rPr>
              <a:t>Ensuring Implementation Matches Requirement Features</a:t>
            </a:r>
          </a:p>
          <a:p>
            <a:pPr marL="514350" indent="-514350">
              <a:buFont typeface="Helvetica" charset="0"/>
              <a:buAutoNum type="arabicPeriod"/>
            </a:pPr>
            <a:r>
              <a:rPr lang="en-US" altLang="en-US" smtClean="0">
                <a:ea typeface="ＭＳ Ｐゴシック" charset="-128"/>
              </a:rPr>
              <a:t>Risk Analysis &amp; Management</a:t>
            </a:r>
          </a:p>
        </p:txBody>
      </p:sp>
      <p:sp>
        <p:nvSpPr>
          <p:cNvPr id="13005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2CC1F13-C305-4334-AD96-EC70EE84CFAA}" type="slidenum">
              <a:rPr lang="en-US" altLang="en-US" sz="1400">
                <a:latin typeface="Helvetica" charset="0"/>
              </a:rPr>
              <a:pPr eaLnBrk="1" hangingPunct="1"/>
              <a:t>78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P&amp;D Requirements Elicitation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839200" cy="4754563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Elicit </a:t>
            </a:r>
            <a:r>
              <a:rPr lang="en-US" altLang="en-US" i="1" smtClean="0">
                <a:solidFill>
                  <a:srgbClr val="0000FF"/>
                </a:solidFill>
                <a:ea typeface="ＭＳ Ｐゴシック" charset="-128"/>
              </a:rPr>
              <a:t>functional</a:t>
            </a:r>
            <a:r>
              <a:rPr lang="en-US" altLang="en-US" smtClean="0">
                <a:ea typeface="ＭＳ Ｐゴシック" charset="-128"/>
              </a:rPr>
              <a:t>&amp;</a:t>
            </a:r>
            <a:r>
              <a:rPr lang="en-US" altLang="en-US" i="1" smtClean="0">
                <a:solidFill>
                  <a:srgbClr val="0000FF"/>
                </a:solidFill>
                <a:ea typeface="ＭＳ Ｐゴシック" charset="-128"/>
              </a:rPr>
              <a:t>non-functional </a:t>
            </a:r>
            <a:r>
              <a:rPr lang="en-US" altLang="en-US" smtClean="0">
                <a:ea typeface="ＭＳ Ｐゴシック" charset="-128"/>
              </a:rPr>
              <a:t>requirements:</a:t>
            </a:r>
          </a:p>
          <a:p>
            <a:pPr>
              <a:buFont typeface="Helvetica" charset="0"/>
              <a:buAutoNum type="arabicPeriod"/>
            </a:pPr>
            <a:r>
              <a:rPr lang="en-US" altLang="en-US" i="1" smtClean="0">
                <a:solidFill>
                  <a:srgbClr val="0000FF"/>
                </a:solidFill>
                <a:ea typeface="ＭＳ Ｐゴシック" charset="-128"/>
              </a:rPr>
              <a:t>Interviewing</a:t>
            </a:r>
            <a:r>
              <a:rPr lang="en-US" altLang="en-US" smtClean="0">
                <a:ea typeface="ＭＳ Ｐゴシック" charset="-128"/>
              </a:rPr>
              <a:t> - see how currently </a:t>
            </a:r>
            <a:r>
              <a:rPr lang="en-US" altLang="en-US" i="1" smtClean="0">
                <a:ea typeface="ＭＳ Ｐゴシック" charset="-128"/>
              </a:rPr>
              <a:t>really </a:t>
            </a:r>
            <a:r>
              <a:rPr lang="en-US" altLang="en-US" smtClean="0">
                <a:ea typeface="ＭＳ Ｐゴシック" charset="-128"/>
              </a:rPr>
              <a:t>done</a:t>
            </a:r>
          </a:p>
          <a:p>
            <a:pPr marL="914400" lvl="1" indent="-514350"/>
            <a:r>
              <a:rPr lang="en-US" altLang="en-US" smtClean="0">
                <a:ea typeface="ＭＳ Ｐゴシック" charset="-128"/>
              </a:rPr>
              <a:t>Stakeholders answer predefined questions </a:t>
            </a:r>
          </a:p>
          <a:p>
            <a:pPr marL="914400" lvl="1" indent="-514350"/>
            <a:r>
              <a:rPr lang="en-US" altLang="en-US" smtClean="0">
                <a:ea typeface="ＭＳ Ｐゴシック" charset="-128"/>
              </a:rPr>
              <a:t>Or just have informal discussions</a:t>
            </a:r>
          </a:p>
          <a:p>
            <a:pPr>
              <a:buFont typeface="Helvetica" charset="0"/>
              <a:buAutoNum type="arabicPeriod"/>
            </a:pPr>
            <a:r>
              <a:rPr lang="en-US" altLang="en-US" smtClean="0">
                <a:ea typeface="ＭＳ Ｐゴシック" charset="-128"/>
              </a:rPr>
              <a:t>Cooperatively create </a:t>
            </a:r>
            <a:r>
              <a:rPr lang="en-US" altLang="en-US" i="1" smtClean="0">
                <a:solidFill>
                  <a:srgbClr val="0000FF"/>
                </a:solidFill>
                <a:ea typeface="ＭＳ Ｐゴシック" charset="-128"/>
              </a:rPr>
              <a:t>Scenarios</a:t>
            </a:r>
          </a:p>
          <a:p>
            <a:pPr marL="914400" lvl="1" indent="-514350"/>
            <a:r>
              <a:rPr lang="en-US" altLang="en-US" smtClean="0">
                <a:ea typeface="ＭＳ Ｐゴシック" charset="-128"/>
              </a:rPr>
              <a:t>Initial state, show flow for happy &amp; sad paths, what is concurrent, final state</a:t>
            </a:r>
          </a:p>
          <a:p>
            <a:pPr>
              <a:buFont typeface="Helvetica" charset="0"/>
              <a:buAutoNum type="arabicPeriod"/>
            </a:pPr>
            <a:r>
              <a:rPr lang="en-US" altLang="en-US" smtClean="0">
                <a:ea typeface="ＭＳ Ｐゴシック" charset="-128"/>
              </a:rPr>
              <a:t>Create </a:t>
            </a:r>
            <a:r>
              <a:rPr lang="en-US" altLang="en-US" i="1" smtClean="0">
                <a:solidFill>
                  <a:srgbClr val="0000FF"/>
                </a:solidFill>
                <a:ea typeface="ＭＳ Ｐゴシック" charset="-128"/>
              </a:rPr>
              <a:t>Use Cases</a:t>
            </a:r>
          </a:p>
          <a:p>
            <a:pPr marL="914400" lvl="1" indent="-514350"/>
            <a:r>
              <a:rPr lang="en-US" altLang="en-US" smtClean="0">
                <a:ea typeface="ＭＳ Ｐゴシック" charset="-128"/>
              </a:rPr>
              <a:t>List of steps to achieve goal between user and system; has language (UML) to describe</a:t>
            </a:r>
          </a:p>
          <a:p>
            <a:pPr marL="914400" lvl="1" indent="-514350"/>
            <a:endParaRPr lang="en-US" altLang="en-US" smtClean="0">
              <a:ea typeface="ＭＳ Ｐゴシック" charset="-128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58024DA-BA13-4278-B396-7652CC93A2C4}" type="slidenum">
              <a:rPr lang="en-US" altLang="en-US" sz="1400">
                <a:latin typeface="Helvetica" charset="0"/>
              </a:rPr>
              <a:pPr eaLnBrk="1" hangingPunct="1"/>
              <a:t>79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Why Lots of Arguments is Bad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Hard to get good testing coverage</a:t>
            </a:r>
          </a:p>
          <a:p>
            <a:r>
              <a:rPr lang="en-US" altLang="en-US" smtClean="0">
                <a:ea typeface="ＭＳ Ｐゴシック" charset="-128"/>
              </a:rPr>
              <a:t>Hard to mock/stub while testing</a:t>
            </a:r>
          </a:p>
          <a:p>
            <a:r>
              <a:rPr lang="en-US" altLang="en-US" smtClean="0">
                <a:ea typeface="ＭＳ Ｐゴシック" charset="-128"/>
              </a:rPr>
              <a:t>Boolean arguments should be a yellow flag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If function behaves differently based on Boolean argument value, maybe should be 2 functions</a:t>
            </a:r>
          </a:p>
          <a:p>
            <a:r>
              <a:rPr lang="en-US" altLang="en-US" smtClean="0">
                <a:ea typeface="ＭＳ Ｐゴシック" charset="-128"/>
              </a:rPr>
              <a:t>If arguments </a:t>
            </a:r>
            <a:r>
              <a:rPr lang="ja-JP" altLang="en-US" smtClean="0">
                <a:ea typeface="ＭＳ Ｐゴシック" charset="-128"/>
              </a:rPr>
              <a:t>“</a:t>
            </a:r>
            <a:r>
              <a:rPr lang="en-US" altLang="ja-JP" smtClean="0">
                <a:ea typeface="ＭＳ Ｐゴシック" charset="-128"/>
              </a:rPr>
              <a:t>travel in a pack</a:t>
            </a:r>
            <a:r>
              <a:rPr lang="ja-JP" altLang="en-US" smtClean="0">
                <a:ea typeface="ＭＳ Ｐゴシック" charset="-128"/>
              </a:rPr>
              <a:t>”</a:t>
            </a:r>
            <a:r>
              <a:rPr lang="en-US" altLang="ja-JP" smtClean="0">
                <a:ea typeface="ＭＳ Ｐゴシック" charset="-128"/>
              </a:rPr>
              <a:t>, maybe you need to </a:t>
            </a:r>
            <a:r>
              <a:rPr lang="en-US" altLang="ja-JP" i="1" smtClean="0">
                <a:ea typeface="ＭＳ Ｐゴシック" charset="-128"/>
              </a:rPr>
              <a:t>extract a new class</a:t>
            </a:r>
          </a:p>
          <a:p>
            <a:pPr lvl="1"/>
            <a:r>
              <a:rPr lang="en-US" altLang="ja-JP" smtClean="0">
                <a:ea typeface="ＭＳ Ｐゴシック" charset="-128"/>
              </a:rPr>
              <a:t>Same set of arguments for a lot of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4" descr="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P&amp;D Requirements Documentation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Document requirements via </a:t>
            </a:r>
            <a:r>
              <a:rPr lang="en-US" altLang="en-US" i="1" dirty="0" smtClean="0">
                <a:solidFill>
                  <a:srgbClr val="0000FF"/>
                </a:solidFill>
                <a:ea typeface="ＭＳ Ｐゴシック" charset="-128"/>
              </a:rPr>
              <a:t>Software Requirements Specification</a:t>
            </a:r>
            <a:r>
              <a:rPr lang="en-US" altLang="en-US" dirty="0" smtClean="0">
                <a:ea typeface="ＭＳ Ｐゴシック" charset="-128"/>
              </a:rPr>
              <a:t> (</a:t>
            </a:r>
            <a:r>
              <a:rPr lang="en-US" altLang="en-US" i="1" dirty="0" smtClean="0">
                <a:solidFill>
                  <a:srgbClr val="0000FF"/>
                </a:solidFill>
                <a:ea typeface="ＭＳ Ｐゴシック" charset="-128"/>
              </a:rPr>
              <a:t>SRS</a:t>
            </a:r>
            <a:r>
              <a:rPr lang="en-US" altLang="en-US" dirty="0" smtClean="0">
                <a:ea typeface="ＭＳ Ｐゴシック" charset="-128"/>
              </a:rPr>
              <a:t>)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100s of pages; IEEE 830-1998 </a:t>
            </a:r>
            <a:r>
              <a:rPr lang="en-US" altLang="en-US" dirty="0" err="1" smtClean="0">
                <a:ea typeface="ＭＳ Ｐゴシック" charset="-128"/>
              </a:rPr>
              <a:t>std</a:t>
            </a:r>
            <a:r>
              <a:rPr lang="en-US" altLang="en-US" dirty="0" smtClean="0">
                <a:ea typeface="ＭＳ Ｐゴシック" charset="-128"/>
              </a:rPr>
              <a:t> for SRS! </a:t>
            </a:r>
          </a:p>
          <a:p>
            <a:r>
              <a:rPr lang="en-US" altLang="en-US" dirty="0" smtClean="0">
                <a:ea typeface="ＭＳ Ｐゴシック" charset="-128"/>
              </a:rPr>
              <a:t>Have stakeholders read SRS, or build basic prototype, or generate test cases to check:</a:t>
            </a:r>
          </a:p>
          <a:p>
            <a:pPr lvl="1"/>
            <a:r>
              <a:rPr lang="en-US" altLang="en-US" i="1" dirty="0" smtClean="0">
                <a:solidFill>
                  <a:srgbClr val="0000FF"/>
                </a:solidFill>
                <a:ea typeface="ＭＳ Ｐゴシック" charset="-128"/>
              </a:rPr>
              <a:t>Validity</a:t>
            </a:r>
            <a:r>
              <a:rPr lang="en-US" altLang="en-US" dirty="0" smtClean="0">
                <a:ea typeface="ＭＳ Ｐゴシック" charset="-128"/>
              </a:rPr>
              <a:t>: are all requirements necessary? </a:t>
            </a:r>
          </a:p>
          <a:p>
            <a:pPr lvl="1"/>
            <a:r>
              <a:rPr lang="en-US" altLang="en-US" i="1" dirty="0" smtClean="0">
                <a:solidFill>
                  <a:srgbClr val="0000FF"/>
                </a:solidFill>
                <a:ea typeface="ＭＳ Ｐゴシック" charset="-128"/>
              </a:rPr>
              <a:t>Consistency</a:t>
            </a:r>
            <a:r>
              <a:rPr lang="en-US" altLang="en-US" dirty="0" smtClean="0">
                <a:ea typeface="ＭＳ Ｐゴシック" charset="-128"/>
              </a:rPr>
              <a:t>: do requirements conflict? </a:t>
            </a:r>
          </a:p>
          <a:p>
            <a:pPr lvl="1"/>
            <a:r>
              <a:rPr lang="en-US" altLang="en-US" i="1" dirty="0" smtClean="0">
                <a:solidFill>
                  <a:srgbClr val="0000FF"/>
                </a:solidFill>
                <a:ea typeface="ＭＳ Ｐゴシック" charset="-128"/>
              </a:rPr>
              <a:t>Completeness</a:t>
            </a:r>
            <a:r>
              <a:rPr lang="en-US" altLang="en-US" dirty="0" smtClean="0">
                <a:ea typeface="ＭＳ Ｐゴシック" charset="-128"/>
              </a:rPr>
              <a:t>: are all requirements and constraints included? </a:t>
            </a:r>
          </a:p>
          <a:p>
            <a:pPr lvl="1"/>
            <a:r>
              <a:rPr lang="en-US" altLang="en-US" i="1" dirty="0" smtClean="0">
                <a:solidFill>
                  <a:srgbClr val="0000FF"/>
                </a:solidFill>
                <a:ea typeface="ＭＳ Ｐゴシック" charset="-128"/>
              </a:rPr>
              <a:t>Feasibility</a:t>
            </a:r>
            <a:r>
              <a:rPr lang="en-US" altLang="en-US" dirty="0" smtClean="0">
                <a:ea typeface="ＭＳ Ｐゴシック" charset="-128"/>
              </a:rPr>
              <a:t>: can requirements be implemented?</a:t>
            </a:r>
          </a:p>
        </p:txBody>
      </p:sp>
      <p:sp>
        <p:nvSpPr>
          <p:cNvPr id="13312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4106FA5-B271-4874-90F2-79B08B8FFE9B}" type="slidenum">
              <a:rPr lang="en-US" altLang="en-US" sz="1400">
                <a:latin typeface="Helvetica" charset="0"/>
              </a:rPr>
              <a:pPr eaLnBrk="1" hangingPunct="1"/>
              <a:t>80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5" descr="guess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75" y="2286000"/>
            <a:ext cx="237013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P&amp;D Cost Estimation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Manager decomposes SRS into tasks</a:t>
            </a:r>
          </a:p>
          <a:p>
            <a:r>
              <a:rPr lang="en-US" altLang="en-US" dirty="0" smtClean="0">
                <a:ea typeface="ＭＳ Ｐゴシック" charset="-128"/>
              </a:rPr>
              <a:t>Estimates weeks per task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1 week ≤ Tasks ≤ 8 weeks</a:t>
            </a:r>
          </a:p>
          <a:p>
            <a:r>
              <a:rPr lang="en-US" altLang="en-US" dirty="0" smtClean="0">
                <a:ea typeface="ＭＳ Ｐゴシック" charset="-128"/>
              </a:rPr>
              <a:t>Covert person-weeks into $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via salaries and overhead</a:t>
            </a:r>
          </a:p>
          <a:p>
            <a:r>
              <a:rPr lang="en-US" altLang="en-US" dirty="0" smtClean="0">
                <a:ea typeface="ＭＳ Ｐゴシック" charset="-128"/>
              </a:rPr>
              <a:t>Estimate </a:t>
            </a:r>
            <a:r>
              <a:rPr lang="en-US" altLang="en-US" i="1" dirty="0" smtClean="0">
                <a:ea typeface="ＭＳ Ｐゴシック" charset="-128"/>
              </a:rPr>
              <a:t>before </a:t>
            </a:r>
            <a:r>
              <a:rPr lang="en-US" altLang="en-US" dirty="0" smtClean="0">
                <a:ea typeface="ＭＳ Ｐゴシック" charset="-128"/>
              </a:rPr>
              <a:t>&amp; </a:t>
            </a:r>
            <a:r>
              <a:rPr lang="en-US" altLang="en-US" i="1" dirty="0" smtClean="0">
                <a:ea typeface="ＭＳ Ｐゴシック" charset="-128"/>
              </a:rPr>
              <a:t>after </a:t>
            </a:r>
            <a:r>
              <a:rPr lang="en-US" altLang="en-US" dirty="0" smtClean="0">
                <a:ea typeface="ＭＳ Ｐゴシック" charset="-128"/>
              </a:rPr>
              <a:t>contract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Add safety margin: 1.3 to 1.5X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Make 3 estimates (best case, expected, worst) then make best guess</a:t>
            </a:r>
          </a:p>
        </p:txBody>
      </p:sp>
      <p:sp>
        <p:nvSpPr>
          <p:cNvPr id="13414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92F4F7-D22C-48C7-B81F-6CD84072BBFB}" type="slidenum">
              <a:rPr lang="en-US" altLang="en-US" sz="1400">
                <a:latin typeface="Helvetica" charset="0"/>
              </a:rPr>
              <a:pPr eaLnBrk="1" hangingPunct="1"/>
              <a:t>81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0" y="-12700"/>
            <a:ext cx="9144000" cy="1143000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P&amp;D Cost Estimation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4754563"/>
          </a:xfrm>
        </p:spPr>
        <p:txBody>
          <a:bodyPr/>
          <a:lstStyle/>
          <a:p>
            <a:pPr marL="514350" indent="-514350">
              <a:buFont typeface="Helvetica" charset="0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Experiential Estimate</a:t>
            </a:r>
          </a:p>
          <a:p>
            <a:pPr marL="914400" lvl="1" indent="-514350"/>
            <a:r>
              <a:rPr lang="en-US" altLang="en-US" dirty="0" smtClean="0">
                <a:ea typeface="ＭＳ Ｐゴシック" charset="-128"/>
              </a:rPr>
              <a:t>Rely on manager’s experience to be accurate</a:t>
            </a:r>
          </a:p>
          <a:p>
            <a:pPr marL="514350" indent="-514350">
              <a:buFont typeface="Helvetica" charset="0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Quantitative Estimate</a:t>
            </a:r>
          </a:p>
          <a:p>
            <a:pPr marL="914400" lvl="1" indent="-514350"/>
            <a:r>
              <a:rPr lang="en-US" altLang="en-US" dirty="0" smtClean="0">
                <a:ea typeface="ＭＳ Ｐゴシック" charset="-128"/>
              </a:rPr>
              <a:t>Estimate tasks in lines of code (LOC),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divide by LOC/person-month</a:t>
            </a:r>
          </a:p>
          <a:p>
            <a:pPr marL="914400" lvl="1" indent="-514350"/>
            <a:r>
              <a:rPr lang="en-US" altLang="en-US" dirty="0" smtClean="0">
                <a:ea typeface="ＭＳ Ｐゴシック" charset="-128"/>
              </a:rPr>
              <a:t>COCOMO (Constructive Cost Model):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Effort = </a:t>
            </a:r>
            <a:r>
              <a:rPr lang="en-US" altLang="en-US" dirty="0" err="1" smtClean="0">
                <a:ea typeface="ＭＳ Ｐゴシック" charset="-128"/>
              </a:rPr>
              <a:t>OrgFactor</a:t>
            </a:r>
            <a:r>
              <a:rPr lang="en-US" altLang="en-US" dirty="0" smtClean="0">
                <a:ea typeface="ＭＳ Ｐゴシック" charset="-128"/>
              </a:rPr>
              <a:t> </a:t>
            </a:r>
            <a:r>
              <a:rPr lang="en-US" altLang="en-US" dirty="0" smtClean="0">
                <a:ea typeface="ＭＳ Ｐゴシック" charset="-128"/>
                <a:sym typeface="Symbol" panose="05050102010706020507" pitchFamily="18" charset="2"/>
              </a:rPr>
              <a:t> </a:t>
            </a:r>
            <a:r>
              <a:rPr lang="en-US" altLang="en-US" dirty="0" err="1" smtClean="0">
                <a:ea typeface="ＭＳ Ｐゴシック" charset="-128"/>
              </a:rPr>
              <a:t>CodeSize</a:t>
            </a:r>
            <a:r>
              <a:rPr lang="en-US" altLang="en-US" baseline="30000" dirty="0" err="1" smtClean="0">
                <a:ea typeface="ＭＳ Ｐゴシック" charset="-128"/>
              </a:rPr>
              <a:t>Penalty</a:t>
            </a:r>
            <a:r>
              <a:rPr lang="en-US" altLang="en-US" dirty="0" smtClean="0"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  <a:sym typeface="Symbol" panose="05050102010706020507" pitchFamily="18" charset="2"/>
              </a:rPr>
              <a:t></a:t>
            </a:r>
            <a:r>
              <a:rPr lang="en-US" altLang="en-US" dirty="0" smtClean="0">
                <a:ea typeface="ＭＳ Ｐゴシック" charset="-128"/>
              </a:rPr>
              <a:t> </a:t>
            </a:r>
            <a:r>
              <a:rPr lang="en-US" altLang="en-US" dirty="0" err="1" smtClean="0">
                <a:ea typeface="ＭＳ Ｐゴシック" charset="-128"/>
              </a:rPr>
              <a:t>ProdFactor</a:t>
            </a:r>
            <a:endParaRPr lang="en-US" altLang="en-US" dirty="0" smtClean="0">
              <a:ea typeface="ＭＳ Ｐゴシック" charset="-128"/>
            </a:endParaRPr>
          </a:p>
          <a:p>
            <a:pPr marL="1314450" lvl="2" indent="-514350"/>
            <a:r>
              <a:rPr lang="en-US" altLang="en-US" dirty="0" smtClean="0">
                <a:ea typeface="ＭＳ Ｐゴシック" charset="-128"/>
              </a:rPr>
              <a:t>Organization Factor = 2.94, 1.10≤SizePenalty≤1.24, 0.90 ≤ Product Factor ≤1.40</a:t>
            </a:r>
          </a:p>
          <a:p>
            <a:pPr marL="514350" indent="-514350"/>
            <a:r>
              <a:rPr lang="en-US" altLang="en-US" dirty="0" smtClean="0">
                <a:ea typeface="ＭＳ Ｐゴシック" charset="-128"/>
              </a:rPr>
              <a:t>92% use experiential, not formula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9AEFEE0-D50F-40FA-A217-72E4AB25630A}" type="slidenum">
              <a:rPr lang="en-US" altLang="en-US" sz="1400">
                <a:latin typeface="Helvetica" charset="0"/>
              </a:rPr>
              <a:pPr eaLnBrk="1" hangingPunct="1"/>
              <a:t>82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754562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Use PERT chart to show task parallelism and </a:t>
            </a:r>
            <a:r>
              <a:rPr lang="en-US" altLang="en-US" dirty="0" smtClean="0">
                <a:solidFill>
                  <a:srgbClr val="3366FF"/>
                </a:solidFill>
                <a:ea typeface="ＭＳ Ｐゴシック" charset="-128"/>
              </a:rPr>
              <a:t>critical path </a:t>
            </a:r>
            <a:r>
              <a:rPr lang="en-US" altLang="en-US" dirty="0" smtClean="0">
                <a:ea typeface="ＭＳ Ｐゴシック" charset="-128"/>
              </a:rPr>
              <a:t>to make schedule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pPr lvl="1"/>
            <a:r>
              <a:rPr lang="en-US" altLang="en-US" dirty="0" smtClean="0">
                <a:ea typeface="ＭＳ Ｐゴシック" charset="-128"/>
              </a:rPr>
              <a:t>Nodes are milestones, link names are tasks, link numbers are effort, arrows are dependencies </a:t>
            </a:r>
          </a:p>
        </p:txBody>
      </p:sp>
      <p:pic>
        <p:nvPicPr>
          <p:cNvPr id="5" name="Picture 4" descr="PE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75565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P&amp;D Scheduling </a:t>
            </a:r>
          </a:p>
        </p:txBody>
      </p:sp>
      <p:sp>
        <p:nvSpPr>
          <p:cNvPr id="13619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4770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38A3601-3EFC-4D82-BD0E-1F5317FB5C77}" type="slidenum">
              <a:rPr lang="en-US" altLang="en-US" sz="1400">
                <a:latin typeface="Helvetica" charset="0"/>
              </a:rPr>
              <a:pPr eaLnBrk="1" hangingPunct="1"/>
              <a:t>83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1677988" y="3943350"/>
            <a:ext cx="5324475" cy="1130300"/>
          </a:xfrm>
          <a:custGeom>
            <a:avLst/>
            <a:gdLst>
              <a:gd name="T0" fmla="*/ 0 w 5325018"/>
              <a:gd name="T1" fmla="*/ 0 h 1130136"/>
              <a:gd name="T2" fmla="*/ 34952 w 5325018"/>
              <a:gd name="T3" fmla="*/ 23305 h 1130136"/>
              <a:gd name="T4" fmla="*/ 116509 w 5325018"/>
              <a:gd name="T5" fmla="*/ 69915 h 1130136"/>
              <a:gd name="T6" fmla="*/ 291273 w 5325018"/>
              <a:gd name="T7" fmla="*/ 221399 h 1130136"/>
              <a:gd name="T8" fmla="*/ 326226 w 5325018"/>
              <a:gd name="T9" fmla="*/ 233052 h 1130136"/>
              <a:gd name="T10" fmla="*/ 384481 w 5325018"/>
              <a:gd name="T11" fmla="*/ 291314 h 1130136"/>
              <a:gd name="T12" fmla="*/ 431084 w 5325018"/>
              <a:gd name="T13" fmla="*/ 361229 h 1130136"/>
              <a:gd name="T14" fmla="*/ 454387 w 5325018"/>
              <a:gd name="T15" fmla="*/ 384535 h 1130136"/>
              <a:gd name="T16" fmla="*/ 477688 w 5325018"/>
              <a:gd name="T17" fmla="*/ 419493 h 1130136"/>
              <a:gd name="T18" fmla="*/ 512641 w 5325018"/>
              <a:gd name="T19" fmla="*/ 442798 h 1130136"/>
              <a:gd name="T20" fmla="*/ 559245 w 5325018"/>
              <a:gd name="T21" fmla="*/ 489408 h 1130136"/>
              <a:gd name="T22" fmla="*/ 570896 w 5325018"/>
              <a:gd name="T23" fmla="*/ 524366 h 1130136"/>
              <a:gd name="T24" fmla="*/ 605848 w 5325018"/>
              <a:gd name="T25" fmla="*/ 536019 h 1130136"/>
              <a:gd name="T26" fmla="*/ 652452 w 5325018"/>
              <a:gd name="T27" fmla="*/ 559323 h 1130136"/>
              <a:gd name="T28" fmla="*/ 687405 w 5325018"/>
              <a:gd name="T29" fmla="*/ 582629 h 1130136"/>
              <a:gd name="T30" fmla="*/ 722357 w 5325018"/>
              <a:gd name="T31" fmla="*/ 594281 h 1130136"/>
              <a:gd name="T32" fmla="*/ 792263 w 5325018"/>
              <a:gd name="T33" fmla="*/ 640892 h 1130136"/>
              <a:gd name="T34" fmla="*/ 873820 w 5325018"/>
              <a:gd name="T35" fmla="*/ 664196 h 1130136"/>
              <a:gd name="T36" fmla="*/ 1234999 w 5325018"/>
              <a:gd name="T37" fmla="*/ 652544 h 1130136"/>
              <a:gd name="T38" fmla="*/ 1328207 w 5325018"/>
              <a:gd name="T39" fmla="*/ 640892 h 1130136"/>
              <a:gd name="T40" fmla="*/ 1502970 w 5325018"/>
              <a:gd name="T41" fmla="*/ 629239 h 1130136"/>
              <a:gd name="T42" fmla="*/ 1677734 w 5325018"/>
              <a:gd name="T43" fmla="*/ 605934 h 1130136"/>
              <a:gd name="T44" fmla="*/ 2085516 w 5325018"/>
              <a:gd name="T45" fmla="*/ 617587 h 1130136"/>
              <a:gd name="T46" fmla="*/ 2155422 w 5325018"/>
              <a:gd name="T47" fmla="*/ 629239 h 1130136"/>
              <a:gd name="T48" fmla="*/ 2236979 w 5325018"/>
              <a:gd name="T49" fmla="*/ 640892 h 1130136"/>
              <a:gd name="T50" fmla="*/ 2271931 w 5325018"/>
              <a:gd name="T51" fmla="*/ 652544 h 1130136"/>
              <a:gd name="T52" fmla="*/ 2341837 w 5325018"/>
              <a:gd name="T53" fmla="*/ 664196 h 1130136"/>
              <a:gd name="T54" fmla="*/ 2376790 w 5325018"/>
              <a:gd name="T55" fmla="*/ 687502 h 1130136"/>
              <a:gd name="T56" fmla="*/ 2411743 w 5325018"/>
              <a:gd name="T57" fmla="*/ 699154 h 1130136"/>
              <a:gd name="T58" fmla="*/ 2458346 w 5325018"/>
              <a:gd name="T59" fmla="*/ 745764 h 1130136"/>
              <a:gd name="T60" fmla="*/ 2551554 w 5325018"/>
              <a:gd name="T61" fmla="*/ 780722 h 1130136"/>
              <a:gd name="T62" fmla="*/ 2656412 w 5325018"/>
              <a:gd name="T63" fmla="*/ 862290 h 1130136"/>
              <a:gd name="T64" fmla="*/ 2679714 w 5325018"/>
              <a:gd name="T65" fmla="*/ 897248 h 1130136"/>
              <a:gd name="T66" fmla="*/ 2772921 w 5325018"/>
              <a:gd name="T67" fmla="*/ 955511 h 1130136"/>
              <a:gd name="T68" fmla="*/ 2831176 w 5325018"/>
              <a:gd name="T69" fmla="*/ 990469 h 1130136"/>
              <a:gd name="T70" fmla="*/ 2877780 w 5325018"/>
              <a:gd name="T71" fmla="*/ 1013774 h 1130136"/>
              <a:gd name="T72" fmla="*/ 2936035 w 5325018"/>
              <a:gd name="T73" fmla="*/ 1037078 h 1130136"/>
              <a:gd name="T74" fmla="*/ 3040893 w 5325018"/>
              <a:gd name="T75" fmla="*/ 1083689 h 1130136"/>
              <a:gd name="T76" fmla="*/ 3099148 w 5325018"/>
              <a:gd name="T77" fmla="*/ 1095342 h 1130136"/>
              <a:gd name="T78" fmla="*/ 3215657 w 5325018"/>
              <a:gd name="T79" fmla="*/ 1130300 h 1130136"/>
              <a:gd name="T80" fmla="*/ 3355468 w 5325018"/>
              <a:gd name="T81" fmla="*/ 1118647 h 1130136"/>
              <a:gd name="T82" fmla="*/ 3343817 w 5325018"/>
              <a:gd name="T83" fmla="*/ 745764 h 1130136"/>
              <a:gd name="T84" fmla="*/ 3332166 w 5325018"/>
              <a:gd name="T85" fmla="*/ 687502 h 1130136"/>
              <a:gd name="T86" fmla="*/ 3320515 w 5325018"/>
              <a:gd name="T87" fmla="*/ 605934 h 1130136"/>
              <a:gd name="T88" fmla="*/ 3297214 w 5325018"/>
              <a:gd name="T89" fmla="*/ 337925 h 1130136"/>
              <a:gd name="T90" fmla="*/ 3308865 w 5325018"/>
              <a:gd name="T91" fmla="*/ 186441 h 1130136"/>
              <a:gd name="T92" fmla="*/ 3390421 w 5325018"/>
              <a:gd name="T93" fmla="*/ 151484 h 1130136"/>
              <a:gd name="T94" fmla="*/ 3611789 w 5325018"/>
              <a:gd name="T95" fmla="*/ 139831 h 1130136"/>
              <a:gd name="T96" fmla="*/ 3763250 w 5325018"/>
              <a:gd name="T97" fmla="*/ 116526 h 1130136"/>
              <a:gd name="T98" fmla="*/ 4543863 w 5325018"/>
              <a:gd name="T99" fmla="*/ 128179 h 1130136"/>
              <a:gd name="T100" fmla="*/ 4741928 w 5325018"/>
              <a:gd name="T101" fmla="*/ 151484 h 1130136"/>
              <a:gd name="T102" fmla="*/ 5056503 w 5325018"/>
              <a:gd name="T103" fmla="*/ 128179 h 1130136"/>
              <a:gd name="T104" fmla="*/ 5324475 w 5325018"/>
              <a:gd name="T105" fmla="*/ 128179 h 1130136"/>
              <a:gd name="T106" fmla="*/ 5324475 w 5325018"/>
              <a:gd name="T107" fmla="*/ 128179 h 11301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5325018"/>
              <a:gd name="T163" fmla="*/ 0 h 1130136"/>
              <a:gd name="T164" fmla="*/ 5325018 w 5325018"/>
              <a:gd name="T165" fmla="*/ 1130136 h 11301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5325018" h="1130136">
                <a:moveTo>
                  <a:pt x="0" y="0"/>
                </a:moveTo>
                <a:cubicBezTo>
                  <a:pt x="11652" y="7767"/>
                  <a:pt x="22797" y="16355"/>
                  <a:pt x="34956" y="23302"/>
                </a:cubicBezTo>
                <a:cubicBezTo>
                  <a:pt x="63421" y="39566"/>
                  <a:pt x="91838" y="47692"/>
                  <a:pt x="116521" y="69905"/>
                </a:cubicBezTo>
                <a:cubicBezTo>
                  <a:pt x="154551" y="104129"/>
                  <a:pt x="239047" y="203950"/>
                  <a:pt x="291303" y="221367"/>
                </a:cubicBezTo>
                <a:lnTo>
                  <a:pt x="326259" y="233018"/>
                </a:lnTo>
                <a:cubicBezTo>
                  <a:pt x="345679" y="252436"/>
                  <a:pt x="369285" y="268422"/>
                  <a:pt x="384520" y="291272"/>
                </a:cubicBezTo>
                <a:cubicBezTo>
                  <a:pt x="400056" y="314574"/>
                  <a:pt x="411324" y="341375"/>
                  <a:pt x="431128" y="361177"/>
                </a:cubicBezTo>
                <a:cubicBezTo>
                  <a:pt x="438896" y="368944"/>
                  <a:pt x="447570" y="375901"/>
                  <a:pt x="454433" y="384479"/>
                </a:cubicBezTo>
                <a:cubicBezTo>
                  <a:pt x="463181" y="395413"/>
                  <a:pt x="467835" y="409531"/>
                  <a:pt x="477737" y="419432"/>
                </a:cubicBezTo>
                <a:cubicBezTo>
                  <a:pt x="487639" y="429334"/>
                  <a:pt x="501041" y="434967"/>
                  <a:pt x="512693" y="442734"/>
                </a:cubicBezTo>
                <a:cubicBezTo>
                  <a:pt x="543764" y="535936"/>
                  <a:pt x="497158" y="427200"/>
                  <a:pt x="559302" y="489337"/>
                </a:cubicBezTo>
                <a:cubicBezTo>
                  <a:pt x="567987" y="498021"/>
                  <a:pt x="562269" y="515606"/>
                  <a:pt x="570954" y="524290"/>
                </a:cubicBezTo>
                <a:cubicBezTo>
                  <a:pt x="579639" y="532974"/>
                  <a:pt x="594621" y="531103"/>
                  <a:pt x="605910" y="535941"/>
                </a:cubicBezTo>
                <a:cubicBezTo>
                  <a:pt x="621876" y="542782"/>
                  <a:pt x="637437" y="550625"/>
                  <a:pt x="652519" y="559242"/>
                </a:cubicBezTo>
                <a:cubicBezTo>
                  <a:pt x="664678" y="566189"/>
                  <a:pt x="674950" y="576282"/>
                  <a:pt x="687475" y="582544"/>
                </a:cubicBezTo>
                <a:cubicBezTo>
                  <a:pt x="698461" y="588036"/>
                  <a:pt x="711694" y="588231"/>
                  <a:pt x="722431" y="594195"/>
                </a:cubicBezTo>
                <a:cubicBezTo>
                  <a:pt x="746914" y="607796"/>
                  <a:pt x="765172" y="634007"/>
                  <a:pt x="792344" y="640799"/>
                </a:cubicBezTo>
                <a:cubicBezTo>
                  <a:pt x="850869" y="655427"/>
                  <a:pt x="823760" y="647385"/>
                  <a:pt x="873909" y="664100"/>
                </a:cubicBezTo>
                <a:lnTo>
                  <a:pt x="1235125" y="652449"/>
                </a:lnTo>
                <a:cubicBezTo>
                  <a:pt x="1266398" y="650845"/>
                  <a:pt x="1297146" y="643511"/>
                  <a:pt x="1328342" y="640799"/>
                </a:cubicBezTo>
                <a:cubicBezTo>
                  <a:pt x="1386512" y="635741"/>
                  <a:pt x="1444863" y="633032"/>
                  <a:pt x="1503123" y="629148"/>
                </a:cubicBezTo>
                <a:cubicBezTo>
                  <a:pt x="1550251" y="621294"/>
                  <a:pt x="1635122" y="605846"/>
                  <a:pt x="1677905" y="605846"/>
                </a:cubicBezTo>
                <a:cubicBezTo>
                  <a:pt x="1813902" y="605846"/>
                  <a:pt x="1949788" y="613613"/>
                  <a:pt x="2085729" y="617497"/>
                </a:cubicBezTo>
                <a:lnTo>
                  <a:pt x="2155642" y="629148"/>
                </a:lnTo>
                <a:cubicBezTo>
                  <a:pt x="2182787" y="633324"/>
                  <a:pt x="2210276" y="635414"/>
                  <a:pt x="2237207" y="640799"/>
                </a:cubicBezTo>
                <a:cubicBezTo>
                  <a:pt x="2249251" y="643207"/>
                  <a:pt x="2260173" y="649785"/>
                  <a:pt x="2272163" y="652449"/>
                </a:cubicBezTo>
                <a:cubicBezTo>
                  <a:pt x="2295226" y="657573"/>
                  <a:pt x="2318772" y="660216"/>
                  <a:pt x="2342076" y="664100"/>
                </a:cubicBezTo>
                <a:cubicBezTo>
                  <a:pt x="2353728" y="671867"/>
                  <a:pt x="2364507" y="681140"/>
                  <a:pt x="2377032" y="687402"/>
                </a:cubicBezTo>
                <a:cubicBezTo>
                  <a:pt x="2388018" y="692894"/>
                  <a:pt x="2401994" y="691914"/>
                  <a:pt x="2411989" y="699053"/>
                </a:cubicBezTo>
                <a:cubicBezTo>
                  <a:pt x="2429867" y="711822"/>
                  <a:pt x="2441020" y="732475"/>
                  <a:pt x="2458597" y="745656"/>
                </a:cubicBezTo>
                <a:cubicBezTo>
                  <a:pt x="2489063" y="768503"/>
                  <a:pt x="2516443" y="771767"/>
                  <a:pt x="2551814" y="780609"/>
                </a:cubicBezTo>
                <a:cubicBezTo>
                  <a:pt x="2586770" y="807794"/>
                  <a:pt x="2632118" y="825320"/>
                  <a:pt x="2656683" y="862165"/>
                </a:cubicBezTo>
                <a:cubicBezTo>
                  <a:pt x="2664451" y="873816"/>
                  <a:pt x="2670085" y="887217"/>
                  <a:pt x="2679987" y="897118"/>
                </a:cubicBezTo>
                <a:cubicBezTo>
                  <a:pt x="2710240" y="927368"/>
                  <a:pt x="2736284" y="936915"/>
                  <a:pt x="2773204" y="955372"/>
                </a:cubicBezTo>
                <a:cubicBezTo>
                  <a:pt x="2811959" y="994122"/>
                  <a:pt x="2778524" y="967638"/>
                  <a:pt x="2831465" y="990325"/>
                </a:cubicBezTo>
                <a:cubicBezTo>
                  <a:pt x="2847430" y="997167"/>
                  <a:pt x="2862200" y="1006573"/>
                  <a:pt x="2878073" y="1013627"/>
                </a:cubicBezTo>
                <a:cubicBezTo>
                  <a:pt x="2897187" y="1022121"/>
                  <a:pt x="2917220" y="1028434"/>
                  <a:pt x="2936334" y="1036928"/>
                </a:cubicBezTo>
                <a:cubicBezTo>
                  <a:pt x="2984010" y="1058115"/>
                  <a:pt x="2988056" y="1067590"/>
                  <a:pt x="3041203" y="1083532"/>
                </a:cubicBezTo>
                <a:cubicBezTo>
                  <a:pt x="3060173" y="1089222"/>
                  <a:pt x="3080044" y="1091299"/>
                  <a:pt x="3099464" y="1095183"/>
                </a:cubicBezTo>
                <a:cubicBezTo>
                  <a:pt x="3134519" y="1109204"/>
                  <a:pt x="3176599" y="1130136"/>
                  <a:pt x="3215985" y="1130136"/>
                </a:cubicBezTo>
                <a:cubicBezTo>
                  <a:pt x="3262755" y="1130136"/>
                  <a:pt x="3309202" y="1122369"/>
                  <a:pt x="3355810" y="1118485"/>
                </a:cubicBezTo>
                <a:cubicBezTo>
                  <a:pt x="3351926" y="994209"/>
                  <a:pt x="3350870" y="869812"/>
                  <a:pt x="3344158" y="745656"/>
                </a:cubicBezTo>
                <a:cubicBezTo>
                  <a:pt x="3343089" y="725882"/>
                  <a:pt x="3335762" y="706935"/>
                  <a:pt x="3332506" y="687402"/>
                </a:cubicBezTo>
                <a:cubicBezTo>
                  <a:pt x="3327991" y="660314"/>
                  <a:pt x="3323587" y="633171"/>
                  <a:pt x="3320854" y="605846"/>
                </a:cubicBezTo>
                <a:cubicBezTo>
                  <a:pt x="3311932" y="516631"/>
                  <a:pt x="3297550" y="337876"/>
                  <a:pt x="3297550" y="337876"/>
                </a:cubicBezTo>
                <a:cubicBezTo>
                  <a:pt x="3301434" y="287389"/>
                  <a:pt x="3293188" y="234452"/>
                  <a:pt x="3309202" y="186414"/>
                </a:cubicBezTo>
                <a:cubicBezTo>
                  <a:pt x="3311241" y="180299"/>
                  <a:pt x="3378616" y="152566"/>
                  <a:pt x="3390767" y="151462"/>
                </a:cubicBezTo>
                <a:cubicBezTo>
                  <a:pt x="3464362" y="144772"/>
                  <a:pt x="3538360" y="143695"/>
                  <a:pt x="3612157" y="139811"/>
                </a:cubicBezTo>
                <a:cubicBezTo>
                  <a:pt x="3631772" y="136542"/>
                  <a:pt x="3748642" y="116509"/>
                  <a:pt x="3763634" y="116509"/>
                </a:cubicBezTo>
                <a:cubicBezTo>
                  <a:pt x="4023894" y="116509"/>
                  <a:pt x="4284095" y="124276"/>
                  <a:pt x="4544326" y="128160"/>
                </a:cubicBezTo>
                <a:cubicBezTo>
                  <a:pt x="4605808" y="138406"/>
                  <a:pt x="4682860" y="153029"/>
                  <a:pt x="4742412" y="151462"/>
                </a:cubicBezTo>
                <a:cubicBezTo>
                  <a:pt x="4847532" y="148696"/>
                  <a:pt x="4951947" y="132362"/>
                  <a:pt x="5057019" y="128160"/>
                </a:cubicBezTo>
                <a:cubicBezTo>
                  <a:pt x="5146281" y="124590"/>
                  <a:pt x="5235685" y="128160"/>
                  <a:pt x="5325018" y="12816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P&amp;D Monitoring Progress</a:t>
            </a:r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>
          <a:xfrm>
            <a:off x="228600" y="1341438"/>
            <a:ext cx="8534400" cy="4754562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Compare predicted to actual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Time for tasks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Expenditures</a:t>
            </a:r>
          </a:p>
          <a:p>
            <a:r>
              <a:rPr lang="en-US" altLang="en-US" smtClean="0">
                <a:ea typeface="ＭＳ Ｐゴシック" charset="-128"/>
              </a:rPr>
              <a:t>Intermediate milestone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help all stakeholders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see if project is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on schedule &amp; on budget</a:t>
            </a: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4770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7B1C2A-B8D9-4746-8F8A-6859693D1B4E}" type="slidenum">
              <a:rPr lang="en-US" altLang="en-US" sz="1400">
                <a:latin typeface="Helvetica" charset="0"/>
              </a:rPr>
              <a:pPr eaLnBrk="1" hangingPunct="1"/>
              <a:t>84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37221" name="Picture 6" descr="compare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514600"/>
            <a:ext cx="30749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P&amp;D Requirements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715000" cy="4754563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Manager uses tools for </a:t>
            </a:r>
            <a:r>
              <a:rPr lang="en-US" altLang="en-US" i="1" smtClean="0">
                <a:solidFill>
                  <a:srgbClr val="3366FF"/>
                </a:solidFill>
                <a:ea typeface="ＭＳ Ｐゴシック" charset="-128"/>
              </a:rPr>
              <a:t>requirements traceability</a:t>
            </a:r>
          </a:p>
          <a:p>
            <a:r>
              <a:rPr lang="en-US" altLang="en-US" smtClean="0">
                <a:ea typeface="ＭＳ Ｐゴシック" charset="-128"/>
              </a:rPr>
              <a:t>Tool has cross </a:t>
            </a:r>
            <a:br>
              <a:rPr lang="en-US" altLang="en-US" smtClean="0">
                <a:ea typeface="ＭＳ Ｐゴシック" charset="-128"/>
              </a:rPr>
            </a:br>
            <a:r>
              <a:rPr lang="en-US" altLang="en-US" smtClean="0">
                <a:ea typeface="ＭＳ Ｐゴシック" charset="-128"/>
              </a:rPr>
              <a:t>references between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Portion of SRS with requirement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Portion of code that implements requirement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Tests that validate requirement</a:t>
            </a: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9C5FE03-76D8-4721-84AD-14736C7486C6}" type="slidenum">
              <a:rPr lang="en-US" altLang="en-US" sz="1400">
                <a:latin typeface="Helvetica" charset="0"/>
              </a:rPr>
              <a:pPr eaLnBrk="1" hangingPunct="1"/>
              <a:t>85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38245" name="Picture 5" descr="tra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43200"/>
            <a:ext cx="35433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P&amp;D Risk Analysis &amp;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4754563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To improve accuracy of budget/schedule</a:t>
            </a:r>
          </a:p>
          <a:p>
            <a:r>
              <a:rPr lang="en-US" altLang="en-US" smtClean="0">
                <a:ea typeface="ＭＳ Ｐゴシック" charset="-128"/>
              </a:rPr>
              <a:t>Identify risks early to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Do extra work to reduce risk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Change plan to avoid risk</a:t>
            </a:r>
          </a:p>
          <a:p>
            <a:r>
              <a:rPr lang="en-US" altLang="en-US" smtClean="0">
                <a:ea typeface="ＭＳ Ｐゴシック" charset="-128"/>
              </a:rPr>
              <a:t>Technical: RDB can’t scale</a:t>
            </a:r>
          </a:p>
          <a:p>
            <a:r>
              <a:rPr lang="en-US" altLang="en-US" smtClean="0">
                <a:ea typeface="ＭＳ Ｐゴシック" charset="-128"/>
              </a:rPr>
              <a:t>Organizational:  J2EE???</a:t>
            </a:r>
          </a:p>
          <a:p>
            <a:r>
              <a:rPr lang="en-US" altLang="en-US" smtClean="0">
                <a:ea typeface="ＭＳ Ｐゴシック" charset="-128"/>
              </a:rPr>
              <a:t>Business: too late for market</a:t>
            </a:r>
          </a:p>
          <a:p>
            <a:r>
              <a:rPr lang="en-US" altLang="en-US" smtClean="0">
                <a:ea typeface="ＭＳ Ｐゴシック" charset="-128"/>
              </a:rPr>
              <a:t>Create Risk Table: % chance x impact</a:t>
            </a:r>
          </a:p>
          <a:p>
            <a:pPr lvl="1"/>
            <a:r>
              <a:rPr lang="en-US" altLang="en-US" smtClean="0">
                <a:ea typeface="ＭＳ Ｐゴシック" charset="-128"/>
              </a:rPr>
              <a:t>Address top 20%, hoping 80% of risk</a:t>
            </a:r>
          </a:p>
          <a:p>
            <a:endParaRPr lang="en-US" altLang="en-US" smtClean="0">
              <a:ea typeface="ＭＳ Ｐゴシック" charset="-128"/>
            </a:endParaRPr>
          </a:p>
          <a:p>
            <a:endParaRPr lang="en-US" altLang="en-US" smtClean="0">
              <a:ea typeface="ＭＳ Ｐゴシック" charset="-128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AC4E34B-8EE1-4D18-9096-094DA76DCBB5}" type="slidenum">
              <a:rPr lang="en-US" altLang="en-US" sz="1400">
                <a:latin typeface="Helvetica" charset="0"/>
              </a:rPr>
              <a:pPr eaLnBrk="1" hangingPunct="1"/>
              <a:t>86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39269" name="Picture 4" descr="ris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3843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P&amp;D vs. Agile Requirements and Schedule/Cost Estimation</a:t>
            </a:r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51AF07-1568-4920-8C82-1B826C35C1F5}" type="slidenum">
              <a:rPr lang="en-US" altLang="en-US" sz="1400">
                <a:latin typeface="Helvetica" charset="0"/>
              </a:rPr>
              <a:pPr eaLnBrk="1" hangingPunct="1"/>
              <a:t>87</a:t>
            </a:fld>
            <a:endParaRPr lang="en-US" altLang="en-US" sz="1400">
              <a:latin typeface="Helvetica" charset="0"/>
            </a:endParaRPr>
          </a:p>
        </p:txBody>
      </p:sp>
      <p:pic>
        <p:nvPicPr>
          <p:cNvPr id="140292" name="Picture 5" descr="P&amp;DvAgileRequiremen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6486" r="14518" b="61231"/>
          <a:stretch/>
        </p:blipFill>
        <p:spPr bwMode="auto">
          <a:xfrm>
            <a:off x="304800" y="1752600"/>
            <a:ext cx="8703733" cy="455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371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BB5EBBE-6308-4BF7-B22A-0AFA71AE3E49}" type="slidenum">
              <a:rPr lang="en-US" altLang="en-US" sz="1400">
                <a:latin typeface="Helvetica" charset="0"/>
              </a:rPr>
              <a:pPr eaLnBrk="1" hangingPunct="1"/>
              <a:t>88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141316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Box 3"/>
          <p:cNvSpPr txBox="1">
            <a:spLocks noChangeArrowheads="1"/>
          </p:cNvSpPr>
          <p:nvPr/>
        </p:nvSpPr>
        <p:spPr bwMode="auto">
          <a:xfrm>
            <a:off x="1371600" y="3240088"/>
            <a:ext cx="762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ln>
                  <a:solidFill>
                    <a:srgbClr val="000000"/>
                  </a:solidFill>
                </a:ln>
                <a:solidFill>
                  <a:srgbClr val="66FF33"/>
                </a:solidFill>
              </a:rPr>
              <a:t>The closest to the P&amp;D Software Requirements Specification (SRS) document is Agile User Stories </a:t>
            </a:r>
          </a:p>
        </p:txBody>
      </p:sp>
      <p:sp>
        <p:nvSpPr>
          <p:cNvPr id="142339" name="TextBox 4"/>
          <p:cNvSpPr txBox="1">
            <a:spLocks noChangeArrowheads="1"/>
          </p:cNvSpPr>
          <p:nvPr/>
        </p:nvSpPr>
        <p:spPr bwMode="auto">
          <a:xfrm>
            <a:off x="1371600" y="4154488"/>
            <a:ext cx="7162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99CC00"/>
                </a:solidFill>
              </a:rPr>
              <a:t>Agile has no equivalent to ensuring requirements, such as traceability </a:t>
            </a:r>
          </a:p>
        </p:txBody>
      </p:sp>
      <p:sp>
        <p:nvSpPr>
          <p:cNvPr id="142340" name="TextBox 5"/>
          <p:cNvSpPr txBox="1">
            <a:spLocks noChangeArrowheads="1"/>
          </p:cNvSpPr>
          <p:nvPr/>
        </p:nvSpPr>
        <p:spPr bwMode="auto">
          <a:xfrm>
            <a:off x="1371600" y="5068888"/>
            <a:ext cx="6705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 smtClean="0">
                <a:solidFill>
                  <a:srgbClr val="FF6699"/>
                </a:solidFill>
              </a:rPr>
              <a:t>P&amp;D requires risk analysis, while Agile does not</a:t>
            </a:r>
            <a:endParaRPr lang="en-US" altLang="en-US" b="1" dirty="0">
              <a:solidFill>
                <a:srgbClr val="FF6699"/>
              </a:solidFill>
            </a:endParaRPr>
          </a:p>
        </p:txBody>
      </p:sp>
      <p:sp>
        <p:nvSpPr>
          <p:cNvPr id="142341" name="TextBox 2"/>
          <p:cNvSpPr txBox="1">
            <a:spLocks noChangeArrowheads="1"/>
          </p:cNvSpPr>
          <p:nvPr/>
        </p:nvSpPr>
        <p:spPr bwMode="auto">
          <a:xfrm>
            <a:off x="1371600" y="2325688"/>
            <a:ext cx="6934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9900"/>
                </a:solidFill>
              </a:rPr>
              <a:t>The closest to the P&amp;D schedule and monitoring tasks are Agile points and velocity</a:t>
            </a:r>
          </a:p>
        </p:txBody>
      </p:sp>
      <p:sp>
        <p:nvSpPr>
          <p:cNvPr id="142342" name="Slide Number Placeholder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7197C89-0F6F-41CC-84BD-30E90CDD262C}" type="slidenum">
              <a:rPr lang="en-US" altLang="en-US" sz="1400">
                <a:latin typeface="Helvetica" charset="0"/>
              </a:rPr>
              <a:pPr eaLnBrk="1" hangingPunct="1"/>
              <a:t>89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142343" name="TextBox 12"/>
          <p:cNvSpPr txBox="1">
            <a:spLocks noChangeArrowheads="1"/>
          </p:cNvSpPr>
          <p:nvPr/>
        </p:nvSpPr>
        <p:spPr bwMode="auto">
          <a:xfrm>
            <a:off x="685800" y="482600"/>
            <a:ext cx="71628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 dirty="0">
                <a:solidFill>
                  <a:srgbClr val="000000"/>
                </a:solidFill>
              </a:rPr>
              <a:t>Which </a:t>
            </a:r>
            <a:r>
              <a:rPr lang="en-US" altLang="en-US" sz="2800" dirty="0" smtClean="0">
                <a:solidFill>
                  <a:srgbClr val="000000"/>
                </a:solidFill>
              </a:rPr>
              <a:t>statement </a:t>
            </a:r>
            <a:r>
              <a:rPr lang="en-US" altLang="en-US" sz="2800" dirty="0">
                <a:solidFill>
                  <a:srgbClr val="000000"/>
                </a:solidFill>
              </a:rPr>
              <a:t>regarding P&amp;D requirements and cost estimation is FALSE?</a:t>
            </a:r>
          </a:p>
          <a:p>
            <a:pPr eaLnBrk="1" hangingPunct="1"/>
            <a:endParaRPr lang="en-US" altLang="en-US" sz="2800" dirty="0">
              <a:solidFill>
                <a:srgbClr val="000000"/>
              </a:solidFill>
            </a:endParaRPr>
          </a:p>
        </p:txBody>
      </p:sp>
      <p:sp>
        <p:nvSpPr>
          <p:cNvPr id="142344" name="Rectangle 6"/>
          <p:cNvSpPr>
            <a:spLocks noChangeArrowheads="1"/>
          </p:cNvSpPr>
          <p:nvPr/>
        </p:nvSpPr>
        <p:spPr bwMode="auto">
          <a:xfrm>
            <a:off x="960438" y="24130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8000"/>
                </a:solidFill>
                <a:latin typeface="Lucida Sans Typewriter" charset="0"/>
                <a:ea typeface="ＭＳ ゴシック" charset="-128"/>
              </a:rPr>
              <a:t>1.</a:t>
            </a:r>
          </a:p>
        </p:txBody>
      </p:sp>
      <p:sp>
        <p:nvSpPr>
          <p:cNvPr id="142345" name="Rectangle 6"/>
          <p:cNvSpPr>
            <a:spLocks noChangeArrowheads="1"/>
          </p:cNvSpPr>
          <p:nvPr/>
        </p:nvSpPr>
        <p:spPr bwMode="auto">
          <a:xfrm>
            <a:off x="960438" y="32766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408000"/>
                </a:solidFill>
                <a:latin typeface="Lucida Sans Typewriter" charset="0"/>
                <a:ea typeface="ＭＳ ゴシック" charset="-128"/>
              </a:rPr>
              <a:t>2.</a:t>
            </a:r>
          </a:p>
        </p:txBody>
      </p:sp>
      <p:sp>
        <p:nvSpPr>
          <p:cNvPr id="142346" name="Rectangle 6"/>
          <p:cNvSpPr>
            <a:spLocks noChangeArrowheads="1"/>
          </p:cNvSpPr>
          <p:nvPr/>
        </p:nvSpPr>
        <p:spPr bwMode="auto">
          <a:xfrm>
            <a:off x="960438" y="4191000"/>
            <a:ext cx="49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3434"/>
                </a:solidFill>
                <a:latin typeface="Lucida Sans Typewriter" charset="0"/>
                <a:ea typeface="ＭＳ ゴシック" charset="-128"/>
              </a:rPr>
              <a:t>3.</a:t>
            </a:r>
          </a:p>
        </p:txBody>
      </p:sp>
      <p:sp>
        <p:nvSpPr>
          <p:cNvPr id="142347" name="Rectangle 6"/>
          <p:cNvSpPr>
            <a:spLocks noChangeArrowheads="1"/>
          </p:cNvSpPr>
          <p:nvPr/>
        </p:nvSpPr>
        <p:spPr bwMode="auto">
          <a:xfrm>
            <a:off x="990600" y="5181600"/>
            <a:ext cx="49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0090"/>
                </a:solidFill>
                <a:latin typeface="Lucida Sans Typewriter" charset="0"/>
                <a:ea typeface="ＭＳ ゴシック" charset="-128"/>
              </a:rPr>
              <a:t>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Program X &amp;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4191000" cy="5638800"/>
          </a:xfrm>
          <a:ln>
            <a:miter lim="800000"/>
            <a:headEnd/>
            <a:tailEnd/>
          </a:ln>
        </p:spPr>
        <p:txBody>
          <a:bodyPr numCol="2"/>
          <a:lstStyle/>
          <a:p>
            <a:pPr>
              <a:buFontTx/>
              <a:buNone/>
              <a:defRPr/>
            </a:pPr>
            <a:r>
              <a:rPr lang="en-US" sz="1600" dirty="0" smtClean="0"/>
              <a:t>class </a:t>
            </a:r>
            <a:r>
              <a:rPr lang="en-US" sz="1600" dirty="0" err="1" smtClean="0"/>
              <a:t>TimeSetter</a:t>
            </a:r>
            <a:endParaRPr lang="en-US" sz="1600" dirty="0" smtClean="0"/>
          </a:p>
          <a:p>
            <a:pPr>
              <a:buFontTx/>
              <a:buNone/>
              <a:defRPr/>
            </a:pPr>
            <a:r>
              <a:rPr lang="en-US" sz="1600" dirty="0" smtClean="0"/>
              <a:t>  def </a:t>
            </a:r>
            <a:r>
              <a:rPr lang="en-US" sz="1600" dirty="0" err="1" smtClean="0"/>
              <a:t>self.convert(d</a:t>
            </a:r>
            <a:r>
              <a:rPr lang="en-US" sz="1600" dirty="0" smtClean="0"/>
              <a:t>)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</a:t>
            </a:r>
            <a:r>
              <a:rPr lang="en-US" sz="1600" dirty="0" err="1" smtClean="0"/>
              <a:t>y</a:t>
            </a:r>
            <a:r>
              <a:rPr lang="en-US" sz="1600" dirty="0" smtClean="0"/>
              <a:t> = 1980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while (</a:t>
            </a:r>
            <a:r>
              <a:rPr lang="en-US" sz="1600" dirty="0" err="1" smtClean="0"/>
              <a:t>d</a:t>
            </a:r>
            <a:r>
              <a:rPr lang="en-US" sz="1600" dirty="0" smtClean="0"/>
              <a:t> &gt; 365) do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if (</a:t>
            </a:r>
            <a:r>
              <a:rPr lang="en-US" sz="1600" dirty="0" err="1" smtClean="0"/>
              <a:t>y</a:t>
            </a:r>
            <a:r>
              <a:rPr lang="en-US" sz="1600" dirty="0" smtClean="0"/>
              <a:t> % 400 == 0 ||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  (</a:t>
            </a:r>
            <a:r>
              <a:rPr lang="en-US" sz="1600" dirty="0" err="1" smtClean="0"/>
              <a:t>y</a:t>
            </a:r>
            <a:r>
              <a:rPr lang="en-US" sz="1600" dirty="0" smtClean="0"/>
              <a:t> % 4 == 0 &amp;&amp; </a:t>
            </a:r>
            <a:r>
              <a:rPr lang="en-US" sz="1600" dirty="0" err="1" smtClean="0"/>
              <a:t>y</a:t>
            </a:r>
            <a:r>
              <a:rPr lang="en-US" sz="1600" dirty="0" smtClean="0"/>
              <a:t> % 100 != 0))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if (</a:t>
            </a:r>
            <a:r>
              <a:rPr lang="en-US" sz="1600" dirty="0" err="1" smtClean="0"/>
              <a:t>d</a:t>
            </a:r>
            <a:r>
              <a:rPr lang="en-US" sz="1600" dirty="0" smtClean="0"/>
              <a:t> &gt; 366)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  </a:t>
            </a:r>
            <a:r>
              <a:rPr lang="en-US" sz="1600" dirty="0" err="1" smtClean="0"/>
              <a:t>d</a:t>
            </a:r>
            <a:r>
              <a:rPr lang="en-US" sz="1600" dirty="0" smtClean="0"/>
              <a:t> -= 366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  </a:t>
            </a:r>
            <a:r>
              <a:rPr lang="en-US" sz="1600" dirty="0" err="1" smtClean="0"/>
              <a:t>y</a:t>
            </a:r>
            <a:r>
              <a:rPr lang="en-US" sz="1600" dirty="0" smtClean="0"/>
              <a:t> += 1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else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</a:t>
            </a:r>
            <a:r>
              <a:rPr lang="en-US" sz="1600" dirty="0" err="1" smtClean="0"/>
              <a:t>d</a:t>
            </a:r>
            <a:r>
              <a:rPr lang="en-US" sz="1600" dirty="0" smtClean="0"/>
              <a:t> -= 365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  </a:t>
            </a:r>
            <a:r>
              <a:rPr lang="en-US" sz="1600" dirty="0" err="1" smtClean="0"/>
              <a:t>y</a:t>
            </a:r>
            <a:r>
              <a:rPr lang="en-US" sz="1600" dirty="0" smtClean="0"/>
              <a:t> += 1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    return </a:t>
            </a:r>
            <a:r>
              <a:rPr lang="en-US" sz="1600" dirty="0" err="1" smtClean="0"/>
              <a:t>y</a:t>
            </a:r>
            <a:endParaRPr lang="en-US" sz="1600" dirty="0" smtClean="0"/>
          </a:p>
          <a:p>
            <a:pPr>
              <a:buFontTx/>
              <a:buNone/>
              <a:defRPr/>
            </a:pPr>
            <a:r>
              <a:rPr lang="en-US" sz="1600" dirty="0" smtClean="0"/>
              <a:t>  end</a:t>
            </a:r>
          </a:p>
          <a:p>
            <a:pPr>
              <a:buFontTx/>
              <a:buNone/>
              <a:defRPr/>
            </a:pPr>
            <a:r>
              <a:rPr lang="en-US" sz="1600" dirty="0" smtClean="0"/>
              <a:t>end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77D1E1B-34D5-453E-A4D0-B9C0A3570F0D}" type="slidenum">
              <a:rPr lang="en-US" altLang="en-US" sz="1400">
                <a:latin typeface="Helvetica" charset="0"/>
              </a:rPr>
              <a:pPr eaLnBrk="1" hangingPunct="1"/>
              <a:t>9</a:t>
            </a:fld>
            <a:endParaRPr lang="en-US" altLang="en-US" sz="1400">
              <a:latin typeface="Helvetica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7200" y="3810000"/>
            <a:ext cx="1524000" cy="1524000"/>
            <a:chOff x="457200" y="3733800"/>
            <a:chExt cx="1524000" cy="1524000"/>
          </a:xfrm>
        </p:grpSpPr>
        <p:sp>
          <p:nvSpPr>
            <p:cNvPr id="5" name="Rectangle 4"/>
            <p:cNvSpPr/>
            <p:nvPr/>
          </p:nvSpPr>
          <p:spPr>
            <a:xfrm>
              <a:off x="457200" y="3733800"/>
              <a:ext cx="1524000" cy="3048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4953000"/>
              <a:ext cx="1524000" cy="3048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1143000" y="2133600"/>
            <a:ext cx="2286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4400" y="2438400"/>
            <a:ext cx="2286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5000" y="1524000"/>
            <a:ext cx="2286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467100" y="1350723"/>
            <a:ext cx="55245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1"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000" kern="0" dirty="0" err="1">
                <a:latin typeface="+mn-lt"/>
                <a:ea typeface="ＭＳ Ｐゴシック" pitchFamily="-65" charset="-128"/>
                <a:cs typeface="ＭＳ Ｐゴシック" pitchFamily="-65" charset="-128"/>
              </a:rPr>
              <a:t>time_setter</a:t>
            </a:r>
            <a:r>
              <a:rPr lang="en-US" sz="2000" dirty="0" err="1">
                <a:cs typeface="ＭＳ Ｐゴシック" charset="-128"/>
              </a:rPr>
              <a:t>TimeSetter#self.convert</a:t>
            </a:r>
            <a:r>
              <a:rPr lang="en-US" sz="2000" dirty="0">
                <a:cs typeface="ＭＳ Ｐゴシック" charset="-128"/>
              </a:rPr>
              <a:t> </a:t>
            </a:r>
            <a:r>
              <a:rPr lang="en-US" sz="2000" dirty="0" smtClean="0">
                <a:cs typeface="ＭＳ Ｐゴシック" charset="-128"/>
              </a:rPr>
              <a:t>calls</a:t>
            </a:r>
            <a:r>
              <a:rPr lang="en-US" sz="2000" dirty="0">
                <a:cs typeface="ＭＳ Ｐゴシック" charset="-128"/>
              </a:rPr>
              <a:t/>
            </a:r>
            <a:br>
              <a:rPr lang="en-US" sz="2000" dirty="0">
                <a:cs typeface="ＭＳ Ｐゴシック" charset="-128"/>
              </a:rPr>
            </a:br>
            <a:r>
              <a:rPr lang="en-US" sz="2000" dirty="0">
                <a:cs typeface="ＭＳ Ｐゴシック" charset="-128"/>
              </a:rPr>
              <a:t>(y + 1) twice (Duplication) 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.</a:t>
            </a:r>
            <a:r>
              <a:rPr lang="en-US" sz="2000" kern="0" dirty="0" err="1">
                <a:latin typeface="+mn-lt"/>
                <a:ea typeface="ＭＳ Ｐゴシック" pitchFamily="-65" charset="-128"/>
                <a:cs typeface="ＭＳ Ｐゴシック" pitchFamily="-65" charset="-128"/>
              </a:rPr>
              <a:t>rb</a:t>
            </a: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 -- 5 </a:t>
            </a:r>
            <a:r>
              <a:rPr lang="en-US" sz="2000" kern="0" dirty="0" smtClean="0">
                <a:latin typeface="+mn-lt"/>
                <a:ea typeface="ＭＳ Ｐゴシック" pitchFamily="-65" charset="-128"/>
                <a:cs typeface="ＭＳ Ｐゴシック" pitchFamily="-65" charset="-128"/>
              </a:rPr>
              <a:t>warnings</a:t>
            </a:r>
            <a:endParaRPr lang="en-US" sz="2000" kern="0" dirty="0">
              <a:latin typeface="+mn-lt"/>
              <a:ea typeface="ＭＳ Ｐゴシック" pitchFamily="-65" charset="-128"/>
              <a:cs typeface="ＭＳ Ｐゴシック" pitchFamily="-65" charset="-128"/>
            </a:endParaRPr>
          </a:p>
          <a:p>
            <a:pPr marL="342900" indent="-342900" eaLnBrk="0" hangingPunct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kern="0" dirty="0" err="1">
                <a:latin typeface="+mn-lt"/>
                <a:ea typeface="ＭＳ Ｐゴシック" pitchFamily="-65" charset="-128"/>
                <a:cs typeface="ＭＳ Ｐゴシック" pitchFamily="-65" charset="-128"/>
              </a:rPr>
              <a:t>TimeSetter#self.convert</a:t>
            </a: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lang="en-US" sz="2000" kern="0" dirty="0" smtClean="0">
                <a:latin typeface="+mn-lt"/>
                <a:ea typeface="ＭＳ Ｐゴシック" pitchFamily="-65" charset="-128"/>
                <a:cs typeface="ＭＳ Ｐゴシック" pitchFamily="-65" charset="-128"/>
              </a:rPr>
              <a:t>calls</a:t>
            </a: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/>
            </a:r>
            <a:b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</a:b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(y + 1) twice (Duplication</a:t>
            </a:r>
            <a:r>
              <a:rPr lang="en-US" sz="2000" kern="0" dirty="0" smtClean="0">
                <a:latin typeface="+mn-lt"/>
                <a:ea typeface="ＭＳ Ｐゴシック" pitchFamily="-65" charset="-128"/>
                <a:cs typeface="ＭＳ Ｐゴシック" pitchFamily="-65" charset="-128"/>
              </a:rPr>
              <a:t>)</a:t>
            </a:r>
            <a:endParaRPr lang="en-US" sz="2000" kern="0" dirty="0">
              <a:latin typeface="+mn-lt"/>
              <a:ea typeface="ＭＳ Ｐゴシック" pitchFamily="-65" charset="-128"/>
              <a:cs typeface="ＭＳ Ｐゴシック" pitchFamily="-65" charset="-128"/>
            </a:endParaRPr>
          </a:p>
          <a:p>
            <a:pPr marL="342900" indent="-342900" eaLnBrk="0" hangingPunct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kern="0" dirty="0" err="1">
                <a:latin typeface="+mn-lt"/>
                <a:ea typeface="ＭＳ Ｐゴシック" pitchFamily="-65" charset="-128"/>
                <a:cs typeface="ＭＳ Ｐゴシック" pitchFamily="-65" charset="-128"/>
              </a:rPr>
              <a:t>TimeSetter#self.convert</a:t>
            </a: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 has approx 6 statements (</a:t>
            </a:r>
            <a:r>
              <a:rPr lang="en-US" sz="2000" kern="0" dirty="0" err="1">
                <a:latin typeface="+mn-lt"/>
                <a:ea typeface="ＭＳ Ｐゴシック" pitchFamily="-65" charset="-128"/>
                <a:cs typeface="ＭＳ Ｐゴシック" pitchFamily="-65" charset="-128"/>
              </a:rPr>
              <a:t>LongMethod</a:t>
            </a:r>
            <a:r>
              <a:rPr lang="en-US" sz="2000" kern="0" dirty="0" smtClean="0">
                <a:latin typeface="+mn-lt"/>
                <a:ea typeface="ＭＳ Ｐゴシック" pitchFamily="-65" charset="-128"/>
                <a:cs typeface="ＭＳ Ｐゴシック" pitchFamily="-65" charset="-128"/>
              </a:rPr>
              <a:t>)</a:t>
            </a:r>
            <a:endParaRPr lang="en-US" sz="2000" kern="0" dirty="0">
              <a:latin typeface="+mn-lt"/>
              <a:ea typeface="ＭＳ Ｐゴシック" pitchFamily="-65" charset="-128"/>
              <a:cs typeface="ＭＳ Ｐゴシック" pitchFamily="-65" charset="-128"/>
            </a:endParaRPr>
          </a:p>
          <a:p>
            <a:pPr marL="342900" indent="-342900" eaLnBrk="0" hangingPunct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kern="0" dirty="0" err="1">
                <a:latin typeface="+mn-lt"/>
                <a:ea typeface="ＭＳ Ｐゴシック" pitchFamily="-65" charset="-128"/>
                <a:cs typeface="ＭＳ Ｐゴシック" pitchFamily="-65" charset="-128"/>
              </a:rPr>
              <a:t>TimeSetter#self.convert</a:t>
            </a: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 has </a:t>
            </a:r>
            <a:r>
              <a:rPr lang="en-US" sz="2000" kern="0" dirty="0" smtClean="0">
                <a:latin typeface="+mn-lt"/>
                <a:ea typeface="ＭＳ Ｐゴシック" pitchFamily="-65" charset="-128"/>
                <a:cs typeface="ＭＳ Ｐゴシック" pitchFamily="-65" charset="-128"/>
              </a:rPr>
              <a:t>the parameter </a:t>
            </a: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name 'd' (</a:t>
            </a:r>
            <a:r>
              <a:rPr lang="en-US" sz="2000" kern="0" dirty="0" err="1">
                <a:latin typeface="+mn-lt"/>
                <a:ea typeface="ＭＳ Ｐゴシック" pitchFamily="-65" charset="-128"/>
                <a:cs typeface="ＭＳ Ｐゴシック" pitchFamily="-65" charset="-128"/>
              </a:rPr>
              <a:t>UncommunicativeName</a:t>
            </a:r>
            <a:r>
              <a:rPr lang="en-US" sz="2000" kern="0" dirty="0" smtClean="0">
                <a:latin typeface="+mn-lt"/>
                <a:ea typeface="ＭＳ Ｐゴシック" pitchFamily="-65" charset="-128"/>
                <a:cs typeface="ＭＳ Ｐゴシック" pitchFamily="-65" charset="-128"/>
              </a:rPr>
              <a:t>)</a:t>
            </a:r>
            <a:endParaRPr lang="en-US" sz="2000" kern="0" dirty="0">
              <a:latin typeface="+mn-lt"/>
              <a:ea typeface="ＭＳ Ｐゴシック" pitchFamily="-65" charset="-128"/>
              <a:cs typeface="ＭＳ Ｐゴシック" pitchFamily="-65" charset="-128"/>
            </a:endParaRPr>
          </a:p>
          <a:p>
            <a:pPr marL="342900" indent="-342900" eaLnBrk="0" hangingPunct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kern="0" dirty="0" err="1">
                <a:latin typeface="+mn-lt"/>
                <a:ea typeface="ＭＳ Ｐゴシック" pitchFamily="-65" charset="-128"/>
                <a:cs typeface="ＭＳ Ｐゴシック" pitchFamily="-65" charset="-128"/>
              </a:rPr>
              <a:t>TimeSetter#self.convert</a:t>
            </a: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 has </a:t>
            </a:r>
            <a:r>
              <a:rPr lang="en-US" sz="2000" kern="0" dirty="0" smtClean="0">
                <a:latin typeface="+mn-lt"/>
                <a:ea typeface="ＭＳ Ｐゴシック" pitchFamily="-65" charset="-128"/>
                <a:cs typeface="ＭＳ Ｐゴシック" pitchFamily="-65" charset="-128"/>
              </a:rPr>
              <a:t>the variable </a:t>
            </a: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name 'd' (</a:t>
            </a:r>
            <a:r>
              <a:rPr lang="en-US" sz="2000" kern="0" dirty="0" err="1">
                <a:latin typeface="+mn-lt"/>
                <a:ea typeface="ＭＳ Ｐゴシック" pitchFamily="-65" charset="-128"/>
                <a:cs typeface="ＭＳ Ｐゴシック" pitchFamily="-65" charset="-128"/>
              </a:rPr>
              <a:t>UncommunicativeName</a:t>
            </a:r>
            <a:r>
              <a:rPr lang="en-US" sz="2000" kern="0" dirty="0" smtClean="0">
                <a:latin typeface="+mn-lt"/>
                <a:ea typeface="ＭＳ Ｐゴシック" pitchFamily="-65" charset="-128"/>
                <a:cs typeface="ＭＳ Ｐゴシック" pitchFamily="-65" charset="-128"/>
              </a:rPr>
              <a:t>)</a:t>
            </a:r>
            <a:endParaRPr lang="en-US" sz="2000" kern="0" dirty="0">
              <a:latin typeface="+mn-lt"/>
              <a:ea typeface="ＭＳ Ｐゴシック" pitchFamily="-65" charset="-128"/>
              <a:cs typeface="ＭＳ Ｐゴシック" pitchFamily="-65" charset="-128"/>
            </a:endParaRPr>
          </a:p>
          <a:p>
            <a:pPr marL="342900" indent="-342900" eaLnBrk="0" hangingPunct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kern="0" dirty="0" err="1">
                <a:latin typeface="+mn-lt"/>
                <a:ea typeface="ＭＳ Ｐゴシック" pitchFamily="-65" charset="-128"/>
                <a:cs typeface="ＭＳ Ｐゴシック" pitchFamily="-65" charset="-128"/>
              </a:rPr>
              <a:t>TimeSetter#self.convert</a:t>
            </a: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 has </a:t>
            </a:r>
            <a:r>
              <a:rPr lang="en-US" sz="2000" kern="0" dirty="0" smtClean="0">
                <a:latin typeface="+mn-lt"/>
                <a:ea typeface="ＭＳ Ｐゴシック" pitchFamily="-65" charset="-128"/>
                <a:cs typeface="ＭＳ Ｐゴシック" pitchFamily="-65" charset="-128"/>
              </a:rPr>
              <a:t>the variable </a:t>
            </a: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name </a:t>
            </a:r>
            <a:r>
              <a:rPr lang="en-US" sz="2000" kern="0" dirty="0" smtClean="0">
                <a:latin typeface="+mn-lt"/>
                <a:ea typeface="ＭＳ Ｐゴシック" pitchFamily="-65" charset="-128"/>
                <a:cs typeface="ＭＳ Ｐゴシック" pitchFamily="-65" charset="-128"/>
              </a:rPr>
              <a:t>'y‘ (</a:t>
            </a:r>
            <a:r>
              <a:rPr lang="en-US" sz="2000" kern="0" dirty="0" err="1">
                <a:latin typeface="+mn-lt"/>
                <a:ea typeface="ＭＳ Ｐゴシック" pitchFamily="-65" charset="-128"/>
                <a:cs typeface="ＭＳ Ｐゴシック" pitchFamily="-65" charset="-128"/>
              </a:rPr>
              <a:t>UncommunicativeName</a:t>
            </a:r>
            <a:r>
              <a:rPr lang="en-US" sz="2000" kern="0" dirty="0">
                <a:latin typeface="+mn-lt"/>
                <a:ea typeface="ＭＳ Ｐゴシック" pitchFamily="-65" charset="-128"/>
                <a:cs typeface="ＭＳ Ｐゴシック" pitchFamily="-65" charset="-128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F31F1D5-5799-4C49-9E5A-9C8B6D0CCBC1}" type="slidenum">
              <a:rPr lang="en-US" altLang="en-US" sz="1400">
                <a:latin typeface="Helvetica" charset="0"/>
              </a:rPr>
              <a:pPr eaLnBrk="1" hangingPunct="1"/>
              <a:t>90</a:t>
            </a:fld>
            <a:endParaRPr lang="en-US" altLang="en-US" sz="1400">
              <a:latin typeface="Helvetica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447800"/>
            <a:ext cx="8534400" cy="4648200"/>
          </a:xfrm>
          <a:prstGeom prst="rect">
            <a:avLst/>
          </a:prstGeom>
          <a:solidFill>
            <a:srgbClr val="FF000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3900" dirty="0">
                <a:solidFill>
                  <a:schemeClr val="bg1"/>
                </a:solidFill>
                <a:latin typeface="Arial Black"/>
                <a:ea typeface="+mn-ea"/>
                <a:cs typeface="Arial Black"/>
              </a:rPr>
              <a:t>END</a:t>
            </a:r>
          </a:p>
        </p:txBody>
      </p:sp>
      <p:sp>
        <p:nvSpPr>
          <p:cNvPr id="14438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And in Conclusion: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dirty="0" smtClean="0">
                <a:ea typeface="ＭＳ Ｐゴシック" charset="-128"/>
              </a:rPr>
              <a:t>§§9.4-9.5, 7.1-7.5, 7.10</a:t>
            </a:r>
          </a:p>
        </p:txBody>
      </p:sp>
      <p:sp>
        <p:nvSpPr>
          <p:cNvPr id="132099" name="Content Placeholder 3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4754563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SOFA methods: </a:t>
            </a:r>
            <a:r>
              <a:rPr lang="en-US" altLang="en-US" u="sng" dirty="0" smtClean="0">
                <a:ea typeface="ＭＳ Ｐゴシック" charset="-128"/>
              </a:rPr>
              <a:t>S</a:t>
            </a:r>
            <a:r>
              <a:rPr lang="en-US" altLang="en-US" dirty="0" smtClean="0">
                <a:ea typeface="ＭＳ Ｐゴシック" charset="-128"/>
              </a:rPr>
              <a:t>hort, do </a:t>
            </a:r>
            <a:r>
              <a:rPr lang="en-US" altLang="en-US" u="sng" dirty="0" smtClean="0">
                <a:ea typeface="ＭＳ Ｐゴシック" charset="-128"/>
              </a:rPr>
              <a:t>O</a:t>
            </a:r>
            <a:r>
              <a:rPr lang="en-US" altLang="en-US" dirty="0" smtClean="0">
                <a:ea typeface="ＭＳ Ｐゴシック" charset="-128"/>
              </a:rPr>
              <a:t>ne thing, </a:t>
            </a:r>
            <a:br>
              <a:rPr lang="en-US" altLang="en-US" dirty="0" smtClean="0">
                <a:ea typeface="ＭＳ Ｐゴシック" charset="-128"/>
              </a:rPr>
            </a:br>
            <a:r>
              <a:rPr lang="en-US" altLang="en-US" u="sng" dirty="0" smtClean="0">
                <a:ea typeface="ＭＳ Ｐゴシック" charset="-128"/>
              </a:rPr>
              <a:t>F</a:t>
            </a:r>
            <a:r>
              <a:rPr lang="en-US" altLang="en-US" dirty="0" smtClean="0">
                <a:ea typeface="ＭＳ Ｐゴシック" charset="-128"/>
              </a:rPr>
              <a:t>ew arguments, consistent </a:t>
            </a:r>
            <a:r>
              <a:rPr lang="en-US" altLang="en-US" u="sng" dirty="0" smtClean="0">
                <a:ea typeface="ＭＳ Ｐゴシック" charset="-128"/>
              </a:rPr>
              <a:t>A</a:t>
            </a:r>
            <a:r>
              <a:rPr lang="en-US" altLang="en-US" dirty="0" smtClean="0">
                <a:ea typeface="ＭＳ Ｐゴシック" charset="-128"/>
              </a:rPr>
              <a:t>bstraction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Metrics point to problem code</a:t>
            </a:r>
          </a:p>
          <a:p>
            <a:r>
              <a:rPr lang="en-US" altLang="en-US" dirty="0" smtClean="0">
                <a:ea typeface="ＭＳ Ｐゴシック" charset="-128"/>
              </a:rPr>
              <a:t>BDD: User stories to elicit requirements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SMART: Specific, Measureable, Achievable, Relevant, </a:t>
            </a:r>
            <a:r>
              <a:rPr lang="en-US" altLang="en-US" dirty="0" err="1" smtClean="0">
                <a:ea typeface="ＭＳ Ｐゴシック" charset="-128"/>
              </a:rPr>
              <a:t>Timeboxed</a:t>
            </a:r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Points/Velocity to calculate progress (Tracker)</a:t>
            </a:r>
          </a:p>
          <a:p>
            <a:r>
              <a:rPr lang="en-US" altLang="en-US" dirty="0" smtClean="0">
                <a:ea typeface="ＭＳ Ｐゴシック" charset="-128"/>
              </a:rPr>
              <a:t>Lo-Fi UI/storyboard: sketch to elicit UI design</a:t>
            </a:r>
          </a:p>
          <a:p>
            <a:r>
              <a:rPr lang="en-US" altLang="en-US" dirty="0" smtClean="0">
                <a:ea typeface="ＭＳ Ｐゴシック" charset="-128"/>
              </a:rPr>
              <a:t>Lifecycles: </a:t>
            </a:r>
            <a:r>
              <a:rPr lang="en-US" altLang="en-US" dirty="0" err="1" smtClean="0">
                <a:ea typeface="ＭＳ Ｐゴシック" charset="-128"/>
              </a:rPr>
              <a:t>Plan&amp;Document</a:t>
            </a:r>
            <a:r>
              <a:rPr lang="en-US" altLang="en-US" dirty="0" smtClean="0">
                <a:ea typeface="ＭＳ Ｐゴシック" charset="-128"/>
              </a:rPr>
              <a:t> (careful planning &amp; documentation) v. Agile (embrace change)</a:t>
            </a:r>
          </a:p>
          <a:p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145412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00EA6C7-76B7-47B5-9913-A2D0FEB28A44}" type="slidenum">
              <a:rPr lang="en-US" altLang="en-US" sz="1400">
                <a:latin typeface="Helvetica" charset="0"/>
              </a:rPr>
              <a:pPr eaLnBrk="1" hangingPunct="1"/>
              <a:t>91</a:t>
            </a:fld>
            <a:endParaRPr lang="en-US" altLang="en-US" sz="140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build="p"/>
    </p:bldLst>
  </p:timing>
</p:sld>
</file>

<file path=ppt/theme/theme1.xml><?xml version="1.0" encoding="utf-8"?>
<a:theme xmlns:a="http://schemas.openxmlformats.org/drawingml/2006/main" name="RADLabHelvetica">
  <a:themeElements>
    <a:clrScheme name="RADLabHelvetic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ADLab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RADLabHelvetic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LabHelvetic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LabHelvetic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LabHelvetic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LabHelvetic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LabHelvetic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LabHelvetic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LabHelvetic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LabHelvetic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LabHelvetic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LabHelvetic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LabHelvetic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Lecture.pot</Template>
  <TotalTime>16911</TotalTime>
  <Words>4512</Words>
  <Application>Microsoft Office PowerPoint</Application>
  <PresentationFormat>On-screen Show (4:3)</PresentationFormat>
  <Paragraphs>849</Paragraphs>
  <Slides>91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4" baseType="lpstr">
      <vt:lpstr>ＭＳ ゴシック</vt:lpstr>
      <vt:lpstr>ＭＳ Ｐゴシック</vt:lpstr>
      <vt:lpstr>Arial</vt:lpstr>
      <vt:lpstr>Arial Black</vt:lpstr>
      <vt:lpstr>Arial Narrow</vt:lpstr>
      <vt:lpstr>Courier</vt:lpstr>
      <vt:lpstr>Courier New</vt:lpstr>
      <vt:lpstr>Helvetica</vt:lpstr>
      <vt:lpstr>Lucida Grande</vt:lpstr>
      <vt:lpstr>Lucida Sans Typewriter</vt:lpstr>
      <vt:lpstr>Symbol</vt:lpstr>
      <vt:lpstr>RADLabHelvetica</vt:lpstr>
      <vt:lpstr>Image</vt:lpstr>
      <vt:lpstr>SOFA BDD</vt:lpstr>
      <vt:lpstr>Outline</vt:lpstr>
      <vt:lpstr>PowerPoint Presentation</vt:lpstr>
      <vt:lpstr>Identifying What’s Wrong: Smells, Metrics, SOFA (ESaaS §9.5)</vt:lpstr>
      <vt:lpstr>Beyond Correctness</vt:lpstr>
      <vt:lpstr>Qualitative: Code Smells </vt:lpstr>
      <vt:lpstr>Single Level of Abstraction</vt:lpstr>
      <vt:lpstr>Why Lots of Arguments is Bad</vt:lpstr>
      <vt:lpstr>Program X &amp; Smells</vt:lpstr>
      <vt:lpstr>Quantitative: ABC Complexity</vt:lpstr>
      <vt:lpstr>Quantitative: Cyclomatic Complexity</vt:lpstr>
      <vt:lpstr>Quantitative: Metrics</vt:lpstr>
      <vt:lpstr>Leap Year &amp; Metrics</vt:lpstr>
      <vt:lpstr>Revised Leap Year &amp; Metrics</vt:lpstr>
      <vt:lpstr>PowerPoint Presentation</vt:lpstr>
      <vt:lpstr>PowerPoint Presentation</vt:lpstr>
      <vt:lpstr>PowerPoint Presentation</vt:lpstr>
      <vt:lpstr>Good Comments</vt:lpstr>
      <vt:lpstr>Bad Comments</vt:lpstr>
      <vt:lpstr>Comments, cont’d</vt:lpstr>
      <vt:lpstr>PowerPoint Presentation</vt:lpstr>
      <vt:lpstr>Introduction to  Behavior-Driven Design and  User Stories (Engineering Software as a Service §7.1)</vt:lpstr>
      <vt:lpstr>Why Do SW Projects Fail?</vt:lpstr>
      <vt:lpstr>Agile Lifecycle Review</vt:lpstr>
      <vt:lpstr>Agile Iteration</vt:lpstr>
      <vt:lpstr>Behavior-Driven Design (BDD)</vt:lpstr>
      <vt:lpstr>User Stories</vt:lpstr>
      <vt:lpstr>Why 3x5 Cards?</vt:lpstr>
      <vt:lpstr>Different Stakeholders May Describe Behavior Differently</vt:lpstr>
      <vt:lpstr>Product Backlog</vt:lpstr>
      <vt:lpstr>Related Issue</vt:lpstr>
      <vt:lpstr>PowerPoint Presentation</vt:lpstr>
      <vt:lpstr>PowerPoint Presentation</vt:lpstr>
      <vt:lpstr>PowerPoint Presentation</vt:lpstr>
      <vt:lpstr>Points, Velocity, and  Pivotal Tracker (Engineering Software as a Service §7.2)</vt:lpstr>
      <vt:lpstr>Productivity and Tools</vt:lpstr>
      <vt:lpstr>Measuring Productivity</vt:lpstr>
      <vt:lpstr>More on Points</vt:lpstr>
      <vt:lpstr>More on Points</vt:lpstr>
      <vt:lpstr>Pivotal Tracker</vt:lpstr>
      <vt:lpstr>Pivotal Tracker</vt:lpstr>
      <vt:lpstr>Tracker Roles</vt:lpstr>
      <vt:lpstr>Pivotal Tracker:  Features vs. Chores</vt:lpstr>
      <vt:lpstr>Team Cyberspace Whiteboard</vt:lpstr>
      <vt:lpstr>PowerPoint Presentation</vt:lpstr>
      <vt:lpstr>PowerPoint Presentation</vt:lpstr>
      <vt:lpstr>PowerPoint Presentation</vt:lpstr>
      <vt:lpstr>SMART User Stories  (Engineering Software as a Service §7.3)</vt:lpstr>
      <vt:lpstr>Creating User Stories</vt:lpstr>
      <vt:lpstr>SMART Stories</vt:lpstr>
      <vt:lpstr>Specific &amp; Measurable</vt:lpstr>
      <vt:lpstr>Achievable</vt:lpstr>
      <vt:lpstr>Relevant: “Business Value”</vt:lpstr>
      <vt:lpstr>5 Whys to Find Relevance</vt:lpstr>
      <vt:lpstr>Timeboxed</vt:lpstr>
      <vt:lpstr>PowerPoint Presentation</vt:lpstr>
      <vt:lpstr>PowerPoint Presentation</vt:lpstr>
      <vt:lpstr>PowerPoint Presentation</vt:lpstr>
      <vt:lpstr>Lo-Fi UI Sketches and Storyboards  (Engineering Software as a Service §7.4)</vt:lpstr>
      <vt:lpstr>Building Successful UI</vt:lpstr>
      <vt:lpstr>SaaS User Interface Design</vt:lpstr>
      <vt:lpstr>Lo-Fi UI Example</vt:lpstr>
      <vt:lpstr>Storyboards</vt:lpstr>
      <vt:lpstr>Example Storyboard</vt:lpstr>
      <vt:lpstr>Lo-Fi to HTML</vt:lpstr>
      <vt:lpstr>PowerPoint Presentation</vt:lpstr>
      <vt:lpstr>PowerPoint Presentation</vt:lpstr>
      <vt:lpstr>PowerPoint Presentation</vt:lpstr>
      <vt:lpstr>Agile Cost Estimation (Engineering Software as a Service §7.5)</vt:lpstr>
      <vt:lpstr>Agile Cost Estimation</vt:lpstr>
      <vt:lpstr>Pivotal Labs Model</vt:lpstr>
      <vt:lpstr>Pivotal Labs Agile Estimate</vt:lpstr>
      <vt:lpstr>PowerPoint Presentation</vt:lpstr>
      <vt:lpstr>PowerPoint Presentation</vt:lpstr>
      <vt:lpstr>PowerPoint Presentation</vt:lpstr>
      <vt:lpstr>Plan-And-Document Perspective  (Engineering Software as a Service §7.10)</vt:lpstr>
      <vt:lpstr>Introduction</vt:lpstr>
      <vt:lpstr>P&amp;D Equivalents+</vt:lpstr>
      <vt:lpstr>P&amp;D Requirements Elicitation </vt:lpstr>
      <vt:lpstr>P&amp;D Requirements Documentation</vt:lpstr>
      <vt:lpstr>P&amp;D Cost Estimation</vt:lpstr>
      <vt:lpstr>P&amp;D Cost Estimation</vt:lpstr>
      <vt:lpstr>P&amp;D Scheduling </vt:lpstr>
      <vt:lpstr>P&amp;D Monitoring Progress</vt:lpstr>
      <vt:lpstr>P&amp;D Requirements Checking</vt:lpstr>
      <vt:lpstr>P&amp;D Risk Analysis &amp; Management</vt:lpstr>
      <vt:lpstr>P&amp;D vs. Agile Requirements and Schedule/Cost Estimation</vt:lpstr>
      <vt:lpstr>PowerPoint Presentation</vt:lpstr>
      <vt:lpstr>PowerPoint Presentation</vt:lpstr>
      <vt:lpstr>PowerPoint Presentation</vt:lpstr>
      <vt:lpstr>And in Conclusion:  §§9.4-9.5, 7.1-7.5, 7.10</vt:lpstr>
    </vt:vector>
  </TitlesOfParts>
  <Company>Armando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98/198: Web 2.0 Applications Using Ruby on Rails</dc:title>
  <dc:creator>Hank Walker</dc:creator>
  <cp:lastModifiedBy>Walker, Duncan M</cp:lastModifiedBy>
  <cp:revision>531</cp:revision>
  <dcterms:created xsi:type="dcterms:W3CDTF">2013-09-23T17:22:25Z</dcterms:created>
  <dcterms:modified xsi:type="dcterms:W3CDTF">2016-02-08T19:24:41Z</dcterms:modified>
</cp:coreProperties>
</file>